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315" r:id="rId3"/>
    <p:sldId id="306" r:id="rId4"/>
    <p:sldId id="259" r:id="rId5"/>
    <p:sldId id="266" r:id="rId6"/>
    <p:sldId id="267" r:id="rId7"/>
    <p:sldId id="307" r:id="rId8"/>
    <p:sldId id="269" r:id="rId9"/>
    <p:sldId id="270" r:id="rId10"/>
    <p:sldId id="271" r:id="rId11"/>
    <p:sldId id="272" r:id="rId12"/>
    <p:sldId id="308" r:id="rId13"/>
    <p:sldId id="273" r:id="rId14"/>
    <p:sldId id="274" r:id="rId15"/>
    <p:sldId id="275" r:id="rId16"/>
    <p:sldId id="309" r:id="rId17"/>
    <p:sldId id="277" r:id="rId18"/>
    <p:sldId id="278" r:id="rId19"/>
    <p:sldId id="279" r:id="rId20"/>
    <p:sldId id="310" r:id="rId21"/>
    <p:sldId id="281" r:id="rId22"/>
    <p:sldId id="282" r:id="rId23"/>
    <p:sldId id="283" r:id="rId24"/>
    <p:sldId id="311" r:id="rId25"/>
    <p:sldId id="286" r:id="rId26"/>
    <p:sldId id="287" r:id="rId27"/>
    <p:sldId id="312" r:id="rId28"/>
    <p:sldId id="284" r:id="rId29"/>
    <p:sldId id="313" r:id="rId30"/>
    <p:sldId id="290" r:id="rId31"/>
    <p:sldId id="291" r:id="rId32"/>
    <p:sldId id="292" r:id="rId33"/>
    <p:sldId id="314" r:id="rId34"/>
    <p:sldId id="294" r:id="rId35"/>
    <p:sldId id="316" r:id="rId36"/>
    <p:sldId id="317" r:id="rId37"/>
    <p:sldId id="295" r:id="rId38"/>
    <p:sldId id="318" r:id="rId39"/>
    <p:sldId id="319" r:id="rId40"/>
    <p:sldId id="260"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5" autoAdjust="0"/>
    <p:restoredTop sz="94674"/>
  </p:normalViewPr>
  <p:slideViewPr>
    <p:cSldViewPr snapToGrid="0" snapToObjects="1">
      <p:cViewPr varScale="1">
        <p:scale>
          <a:sx n="49" d="100"/>
          <a:sy n="49" d="100"/>
        </p:scale>
        <p:origin x="118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075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7709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518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648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205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8878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472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Tree>
    <p:extLst>
      <p:ext uri="{BB962C8B-B14F-4D97-AF65-F5344CB8AC3E}">
        <p14:creationId xmlns:p14="http://schemas.microsoft.com/office/powerpoint/2010/main" val="1921633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0859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377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59094"/>
            <a:ext cx="10464800" cy="625812"/>
          </a:xfrm>
          <a:prstGeom prst="rect">
            <a:avLst/>
          </a:prstGeom>
        </p:spPr>
        <p:txBody>
          <a:bodyPr>
            <a:spAutoFit/>
          </a:bodyPr>
          <a:lstStyle>
            <a:lvl1pPr marL="0" indent="0" algn="ctr">
              <a:spcBef>
                <a:spcPts val="0"/>
              </a:spcBef>
              <a:buSzTx/>
              <a:buNone/>
              <a:defRPr sz="3400">
                <a:latin typeface="Zizou Slab" pitchFamily="2" charset="77"/>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3600" b="0" i="0" u="none" strike="noStrike" cap="none" spc="0" baseline="0">
          <a:ln>
            <a:noFill/>
          </a:ln>
          <a:solidFill>
            <a:schemeClr val="tx2"/>
          </a:solidFill>
          <a:uFillTx/>
          <a:latin typeface="Zizou Slab" pitchFamily="2" charset="77"/>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75B"/>
        </a:solidFill>
        <a:effectLst/>
      </p:bgPr>
    </p:bg>
    <p:spTree>
      <p:nvGrpSpPr>
        <p:cNvPr id="1" name=""/>
        <p:cNvGrpSpPr/>
        <p:nvPr/>
      </p:nvGrpSpPr>
      <p:grpSpPr>
        <a:xfrm>
          <a:off x="0" y="0"/>
          <a:ext cx="0" cy="0"/>
          <a:chOff x="0" y="0"/>
          <a:chExt cx="0" cy="0"/>
        </a:xfrm>
      </p:grpSpPr>
      <p:sp>
        <p:nvSpPr>
          <p:cNvPr id="119" name="Rectangle"/>
          <p:cNvSpPr/>
          <p:nvPr/>
        </p:nvSpPr>
        <p:spPr>
          <a:xfrm>
            <a:off x="-37715" y="-391614"/>
            <a:ext cx="13042515" cy="10145214"/>
          </a:xfrm>
          <a:prstGeom prst="rect">
            <a:avLst/>
          </a:prstGeom>
          <a:blipFill>
            <a:blip r:embed="rId2">
              <a:alphaModFix amt="50000"/>
            </a:blip>
          </a:blip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sp>
        <p:nvSpPr>
          <p:cNvPr id="120" name="APPLE  UX REVIEW"/>
          <p:cNvSpPr txBox="1"/>
          <p:nvPr/>
        </p:nvSpPr>
        <p:spPr>
          <a:xfrm>
            <a:off x="7051082" y="3157047"/>
            <a:ext cx="4892365"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5600" b="0">
                <a:solidFill>
                  <a:srgbClr val="FFFFFF"/>
                </a:solidFill>
                <a:latin typeface="Solano Gothic MVB Std Bold"/>
                <a:ea typeface="Solano Gothic MVB Std Bold"/>
                <a:cs typeface="Solano Gothic MVB Std Bold"/>
                <a:sym typeface="Solano Gothic MVB Std Bold"/>
              </a:defRPr>
            </a:lvl1pPr>
          </a:lstStyle>
          <a:p>
            <a:r>
              <a:rPr lang="es-ES" sz="7200" dirty="0"/>
              <a:t>POINT FOOD</a:t>
            </a:r>
          </a:p>
        </p:txBody>
      </p:sp>
      <p:pic>
        <p:nvPicPr>
          <p:cNvPr id="121" name="logo-footer-3.png" descr="logo-footer-3.png"/>
          <p:cNvPicPr>
            <a:picLocks noChangeAspect="1"/>
          </p:cNvPicPr>
          <p:nvPr/>
        </p:nvPicPr>
        <p:blipFill>
          <a:blip r:embed="rId3"/>
          <a:stretch>
            <a:fillRect/>
          </a:stretch>
        </p:blipFill>
        <p:spPr>
          <a:xfrm>
            <a:off x="11538317" y="651282"/>
            <a:ext cx="810261" cy="810261"/>
          </a:xfrm>
          <a:prstGeom prst="rect">
            <a:avLst/>
          </a:prstGeom>
          <a:ln w="12700">
            <a:miter lim="400000"/>
          </a:ln>
        </p:spPr>
      </p:pic>
      <p:sp>
        <p:nvSpPr>
          <p:cNvPr id="122" name="SI458 | Implementación de Aplicaciones para Dispositivos Apple"/>
          <p:cNvSpPr txBox="1"/>
          <p:nvPr/>
        </p:nvSpPr>
        <p:spPr>
          <a:xfrm>
            <a:off x="636884" y="8751330"/>
            <a:ext cx="231794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solidFill>
                  <a:srgbClr val="FFFFFF"/>
                </a:solidFill>
                <a:latin typeface="Zizou Slab"/>
                <a:ea typeface="Zizou Slab"/>
                <a:cs typeface="Zizou Slab"/>
                <a:sym typeface="Zizou Slab"/>
              </a:defRPr>
            </a:lvl1pPr>
          </a:lstStyle>
          <a:p>
            <a:r>
              <a:rPr lang="es-ES" dirty="0"/>
              <a:t>Aplicaciones Web</a:t>
            </a:r>
            <a:endParaRPr dirty="0"/>
          </a:p>
        </p:txBody>
      </p:sp>
      <p:sp>
        <p:nvSpPr>
          <p:cNvPr id="123" name="UNIDAD 1 | IOS EXPERIENCES"/>
          <p:cNvSpPr txBox="1"/>
          <p:nvPr/>
        </p:nvSpPr>
        <p:spPr>
          <a:xfrm>
            <a:off x="12245921" y="3044194"/>
            <a:ext cx="10265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r">
              <a:defRPr b="0">
                <a:solidFill>
                  <a:srgbClr val="FFFFFF"/>
                </a:solidFill>
                <a:latin typeface="Zizou Slab Light"/>
                <a:ea typeface="Zizou Slab Light"/>
                <a:cs typeface="Zizou Slab Light"/>
                <a:sym typeface="Zizou Slab Light"/>
              </a:defRPr>
            </a:lvl1pPr>
          </a:lstStyle>
          <a:p>
            <a:endParaRPr dirty="0"/>
          </a:p>
        </p:txBody>
      </p:sp>
      <p:pic>
        <p:nvPicPr>
          <p:cNvPr id="124" name="ing-software-2.jpg" descr="ing-software-2.jpg"/>
          <p:cNvPicPr>
            <a:picLocks noChangeAspect="1"/>
          </p:cNvPicPr>
          <p:nvPr/>
        </p:nvPicPr>
        <p:blipFill>
          <a:blip r:embed="rId4"/>
          <a:srcRect l="47245" t="1724" r="34380"/>
          <a:stretch>
            <a:fillRect/>
          </a:stretch>
        </p:blipFill>
        <p:spPr>
          <a:xfrm>
            <a:off x="8932706" y="6641877"/>
            <a:ext cx="3415872" cy="3077106"/>
          </a:xfrm>
          <a:custGeom>
            <a:avLst/>
            <a:gdLst/>
            <a:ahLst/>
            <a:cxnLst>
              <a:cxn ang="0">
                <a:pos x="wd2" y="hd2"/>
              </a:cxn>
              <a:cxn ang="5400000">
                <a:pos x="wd2" y="hd2"/>
              </a:cxn>
              <a:cxn ang="10800000">
                <a:pos x="wd2" y="hd2"/>
              </a:cxn>
              <a:cxn ang="16200000">
                <a:pos x="wd2" y="hd2"/>
              </a:cxn>
            </a:cxnLst>
            <a:rect l="0" t="0" r="r" b="b"/>
            <a:pathLst>
              <a:path w="21501" h="21426" extrusionOk="0">
                <a:moveTo>
                  <a:pt x="12036" y="11"/>
                </a:moveTo>
                <a:cubicBezTo>
                  <a:pt x="11969" y="4"/>
                  <a:pt x="11875" y="86"/>
                  <a:pt x="11793" y="255"/>
                </a:cubicBezTo>
                <a:cubicBezTo>
                  <a:pt x="11620" y="612"/>
                  <a:pt x="10823" y="612"/>
                  <a:pt x="10650" y="255"/>
                </a:cubicBezTo>
                <a:cubicBezTo>
                  <a:pt x="10442" y="-174"/>
                  <a:pt x="10250" y="-45"/>
                  <a:pt x="10268" y="512"/>
                </a:cubicBezTo>
                <a:cubicBezTo>
                  <a:pt x="10282" y="927"/>
                  <a:pt x="10235" y="1061"/>
                  <a:pt x="10004" y="1227"/>
                </a:cubicBezTo>
                <a:cubicBezTo>
                  <a:pt x="9748" y="1413"/>
                  <a:pt x="9691" y="1410"/>
                  <a:pt x="9415" y="1235"/>
                </a:cubicBezTo>
                <a:cubicBezTo>
                  <a:pt x="9247" y="1129"/>
                  <a:pt x="9042" y="1069"/>
                  <a:pt x="8961" y="1101"/>
                </a:cubicBezTo>
                <a:cubicBezTo>
                  <a:pt x="8880" y="1133"/>
                  <a:pt x="8752" y="1105"/>
                  <a:pt x="8675" y="1038"/>
                </a:cubicBezTo>
                <a:cubicBezTo>
                  <a:pt x="8554" y="930"/>
                  <a:pt x="7724" y="876"/>
                  <a:pt x="5851" y="856"/>
                </a:cubicBezTo>
                <a:cubicBezTo>
                  <a:pt x="5534" y="853"/>
                  <a:pt x="5348" y="905"/>
                  <a:pt x="5365" y="990"/>
                </a:cubicBezTo>
                <a:cubicBezTo>
                  <a:pt x="5397" y="1151"/>
                  <a:pt x="4984" y="1426"/>
                  <a:pt x="4808" y="1362"/>
                </a:cubicBezTo>
                <a:cubicBezTo>
                  <a:pt x="4641" y="1300"/>
                  <a:pt x="3856" y="2142"/>
                  <a:pt x="3854" y="2385"/>
                </a:cubicBezTo>
                <a:cubicBezTo>
                  <a:pt x="3853" y="2495"/>
                  <a:pt x="3743" y="2605"/>
                  <a:pt x="3608" y="2626"/>
                </a:cubicBezTo>
                <a:cubicBezTo>
                  <a:pt x="3434" y="2653"/>
                  <a:pt x="3380" y="2731"/>
                  <a:pt x="3419" y="2894"/>
                </a:cubicBezTo>
                <a:cubicBezTo>
                  <a:pt x="3453" y="3038"/>
                  <a:pt x="3376" y="3197"/>
                  <a:pt x="3215" y="3321"/>
                </a:cubicBezTo>
                <a:cubicBezTo>
                  <a:pt x="3074" y="3430"/>
                  <a:pt x="2950" y="3652"/>
                  <a:pt x="2940" y="3811"/>
                </a:cubicBezTo>
                <a:cubicBezTo>
                  <a:pt x="2927" y="4007"/>
                  <a:pt x="2837" y="4110"/>
                  <a:pt x="2662" y="4139"/>
                </a:cubicBezTo>
                <a:cubicBezTo>
                  <a:pt x="2461" y="4171"/>
                  <a:pt x="2417" y="4243"/>
                  <a:pt x="2465" y="4447"/>
                </a:cubicBezTo>
                <a:cubicBezTo>
                  <a:pt x="2500" y="4592"/>
                  <a:pt x="2442" y="4870"/>
                  <a:pt x="2337" y="5067"/>
                </a:cubicBezTo>
                <a:cubicBezTo>
                  <a:pt x="2187" y="5347"/>
                  <a:pt x="2171" y="5477"/>
                  <a:pt x="2272" y="5656"/>
                </a:cubicBezTo>
                <a:cubicBezTo>
                  <a:pt x="2348" y="5789"/>
                  <a:pt x="2364" y="5955"/>
                  <a:pt x="2308" y="6055"/>
                </a:cubicBezTo>
                <a:cubicBezTo>
                  <a:pt x="2255" y="6149"/>
                  <a:pt x="2239" y="6276"/>
                  <a:pt x="2272" y="6335"/>
                </a:cubicBezTo>
                <a:cubicBezTo>
                  <a:pt x="2306" y="6395"/>
                  <a:pt x="2256" y="6542"/>
                  <a:pt x="2165" y="6659"/>
                </a:cubicBezTo>
                <a:cubicBezTo>
                  <a:pt x="2074" y="6776"/>
                  <a:pt x="1973" y="6964"/>
                  <a:pt x="1937" y="7078"/>
                </a:cubicBezTo>
                <a:cubicBezTo>
                  <a:pt x="1895" y="7208"/>
                  <a:pt x="1687" y="7312"/>
                  <a:pt x="1376" y="7358"/>
                </a:cubicBezTo>
                <a:cubicBezTo>
                  <a:pt x="1104" y="7399"/>
                  <a:pt x="777" y="7446"/>
                  <a:pt x="651" y="7465"/>
                </a:cubicBezTo>
                <a:cubicBezTo>
                  <a:pt x="509" y="7487"/>
                  <a:pt x="422" y="7597"/>
                  <a:pt x="422" y="7753"/>
                </a:cubicBezTo>
                <a:cubicBezTo>
                  <a:pt x="422" y="7892"/>
                  <a:pt x="364" y="8002"/>
                  <a:pt x="290" y="8002"/>
                </a:cubicBezTo>
                <a:cubicBezTo>
                  <a:pt x="53" y="8003"/>
                  <a:pt x="-29" y="8198"/>
                  <a:pt x="8" y="8674"/>
                </a:cubicBezTo>
                <a:cubicBezTo>
                  <a:pt x="52" y="9239"/>
                  <a:pt x="160" y="9321"/>
                  <a:pt x="822" y="9318"/>
                </a:cubicBezTo>
                <a:cubicBezTo>
                  <a:pt x="1722" y="9314"/>
                  <a:pt x="1907" y="9369"/>
                  <a:pt x="1915" y="9642"/>
                </a:cubicBezTo>
                <a:cubicBezTo>
                  <a:pt x="1924" y="9941"/>
                  <a:pt x="1748" y="10389"/>
                  <a:pt x="1658" y="10290"/>
                </a:cubicBezTo>
                <a:cubicBezTo>
                  <a:pt x="1623" y="10252"/>
                  <a:pt x="1498" y="10275"/>
                  <a:pt x="1379" y="10345"/>
                </a:cubicBezTo>
                <a:cubicBezTo>
                  <a:pt x="1210" y="10445"/>
                  <a:pt x="1188" y="10524"/>
                  <a:pt x="1279" y="10712"/>
                </a:cubicBezTo>
                <a:cubicBezTo>
                  <a:pt x="1359" y="10877"/>
                  <a:pt x="1359" y="10975"/>
                  <a:pt x="1276" y="11032"/>
                </a:cubicBezTo>
                <a:cubicBezTo>
                  <a:pt x="1199" y="11085"/>
                  <a:pt x="1228" y="11176"/>
                  <a:pt x="1358" y="11281"/>
                </a:cubicBezTo>
                <a:cubicBezTo>
                  <a:pt x="1550" y="11436"/>
                  <a:pt x="1544" y="11457"/>
                  <a:pt x="1258" y="11601"/>
                </a:cubicBezTo>
                <a:lnTo>
                  <a:pt x="951" y="11755"/>
                </a:lnTo>
                <a:lnTo>
                  <a:pt x="951" y="13466"/>
                </a:lnTo>
                <a:cubicBezTo>
                  <a:pt x="951" y="15003"/>
                  <a:pt x="973" y="15191"/>
                  <a:pt x="1169" y="15342"/>
                </a:cubicBezTo>
                <a:cubicBezTo>
                  <a:pt x="1347" y="15480"/>
                  <a:pt x="1365" y="15571"/>
                  <a:pt x="1272" y="15840"/>
                </a:cubicBezTo>
                <a:cubicBezTo>
                  <a:pt x="1188" y="16085"/>
                  <a:pt x="1200" y="16218"/>
                  <a:pt x="1319" y="16369"/>
                </a:cubicBezTo>
                <a:cubicBezTo>
                  <a:pt x="1407" y="16481"/>
                  <a:pt x="1454" y="16652"/>
                  <a:pt x="1422" y="16749"/>
                </a:cubicBezTo>
                <a:cubicBezTo>
                  <a:pt x="1391" y="16845"/>
                  <a:pt x="1410" y="16893"/>
                  <a:pt x="1465" y="16855"/>
                </a:cubicBezTo>
                <a:cubicBezTo>
                  <a:pt x="1520" y="16818"/>
                  <a:pt x="1740" y="16950"/>
                  <a:pt x="1954" y="17148"/>
                </a:cubicBezTo>
                <a:cubicBezTo>
                  <a:pt x="2251" y="17421"/>
                  <a:pt x="2316" y="17548"/>
                  <a:pt x="2222" y="17673"/>
                </a:cubicBezTo>
                <a:cubicBezTo>
                  <a:pt x="2124" y="17803"/>
                  <a:pt x="2186" y="17836"/>
                  <a:pt x="2519" y="17835"/>
                </a:cubicBezTo>
                <a:cubicBezTo>
                  <a:pt x="2899" y="17834"/>
                  <a:pt x="2936" y="17865"/>
                  <a:pt x="2933" y="18171"/>
                </a:cubicBezTo>
                <a:cubicBezTo>
                  <a:pt x="2931" y="18356"/>
                  <a:pt x="2957" y="18501"/>
                  <a:pt x="2990" y="18491"/>
                </a:cubicBezTo>
                <a:cubicBezTo>
                  <a:pt x="3024" y="18481"/>
                  <a:pt x="3169" y="18546"/>
                  <a:pt x="3311" y="18633"/>
                </a:cubicBezTo>
                <a:cubicBezTo>
                  <a:pt x="3454" y="18720"/>
                  <a:pt x="3618" y="18759"/>
                  <a:pt x="3676" y="18720"/>
                </a:cubicBezTo>
                <a:cubicBezTo>
                  <a:pt x="3733" y="18681"/>
                  <a:pt x="3851" y="18762"/>
                  <a:pt x="3940" y="18902"/>
                </a:cubicBezTo>
                <a:cubicBezTo>
                  <a:pt x="4054" y="19082"/>
                  <a:pt x="4200" y="19146"/>
                  <a:pt x="4440" y="19115"/>
                </a:cubicBezTo>
                <a:cubicBezTo>
                  <a:pt x="4892" y="19057"/>
                  <a:pt x="5320" y="19240"/>
                  <a:pt x="5244" y="19459"/>
                </a:cubicBezTo>
                <a:cubicBezTo>
                  <a:pt x="5186" y="19623"/>
                  <a:pt x="5357" y="19913"/>
                  <a:pt x="5511" y="19913"/>
                </a:cubicBezTo>
                <a:cubicBezTo>
                  <a:pt x="5551" y="19913"/>
                  <a:pt x="5810" y="19692"/>
                  <a:pt x="6086" y="19419"/>
                </a:cubicBezTo>
                <a:cubicBezTo>
                  <a:pt x="6768" y="18746"/>
                  <a:pt x="6879" y="18871"/>
                  <a:pt x="6879" y="20308"/>
                </a:cubicBezTo>
                <a:lnTo>
                  <a:pt x="6879" y="21426"/>
                </a:lnTo>
                <a:lnTo>
                  <a:pt x="18500" y="21426"/>
                </a:lnTo>
                <a:lnTo>
                  <a:pt x="18521" y="20715"/>
                </a:lnTo>
                <a:cubicBezTo>
                  <a:pt x="18533" y="20324"/>
                  <a:pt x="18570" y="19956"/>
                  <a:pt x="18603" y="19897"/>
                </a:cubicBezTo>
                <a:cubicBezTo>
                  <a:pt x="18637" y="19838"/>
                  <a:pt x="18879" y="19784"/>
                  <a:pt x="19143" y="19779"/>
                </a:cubicBezTo>
                <a:cubicBezTo>
                  <a:pt x="20054" y="19762"/>
                  <a:pt x="20042" y="19786"/>
                  <a:pt x="20050" y="17985"/>
                </a:cubicBezTo>
                <a:cubicBezTo>
                  <a:pt x="20053" y="17104"/>
                  <a:pt x="20024" y="16344"/>
                  <a:pt x="19982" y="16298"/>
                </a:cubicBezTo>
                <a:cubicBezTo>
                  <a:pt x="19940" y="16252"/>
                  <a:pt x="19713" y="16208"/>
                  <a:pt x="19478" y="16203"/>
                </a:cubicBezTo>
                <a:cubicBezTo>
                  <a:pt x="19102" y="16196"/>
                  <a:pt x="19050" y="16157"/>
                  <a:pt x="19050" y="15884"/>
                </a:cubicBezTo>
                <a:cubicBezTo>
                  <a:pt x="19050" y="15687"/>
                  <a:pt x="19145" y="15522"/>
                  <a:pt x="19307" y="15433"/>
                </a:cubicBezTo>
                <a:cubicBezTo>
                  <a:pt x="19448" y="15356"/>
                  <a:pt x="19534" y="15262"/>
                  <a:pt x="19500" y="15224"/>
                </a:cubicBezTo>
                <a:cubicBezTo>
                  <a:pt x="19465" y="15186"/>
                  <a:pt x="19570" y="15041"/>
                  <a:pt x="19728" y="14904"/>
                </a:cubicBezTo>
                <a:cubicBezTo>
                  <a:pt x="19887" y="14766"/>
                  <a:pt x="19984" y="14622"/>
                  <a:pt x="19946" y="14580"/>
                </a:cubicBezTo>
                <a:cubicBezTo>
                  <a:pt x="19908" y="14538"/>
                  <a:pt x="20007" y="14446"/>
                  <a:pt x="20168" y="14378"/>
                </a:cubicBezTo>
                <a:cubicBezTo>
                  <a:pt x="20342" y="14305"/>
                  <a:pt x="20477" y="14141"/>
                  <a:pt x="20500" y="13968"/>
                </a:cubicBezTo>
                <a:cubicBezTo>
                  <a:pt x="20527" y="13759"/>
                  <a:pt x="20608" y="13680"/>
                  <a:pt x="20793" y="13687"/>
                </a:cubicBezTo>
                <a:cubicBezTo>
                  <a:pt x="20934" y="13693"/>
                  <a:pt x="21023" y="13669"/>
                  <a:pt x="20993" y="13636"/>
                </a:cubicBezTo>
                <a:cubicBezTo>
                  <a:pt x="20894" y="13526"/>
                  <a:pt x="21178" y="13246"/>
                  <a:pt x="21325" y="13308"/>
                </a:cubicBezTo>
                <a:cubicBezTo>
                  <a:pt x="21487" y="13376"/>
                  <a:pt x="21516" y="12401"/>
                  <a:pt x="21360" y="12135"/>
                </a:cubicBezTo>
                <a:cubicBezTo>
                  <a:pt x="21310" y="12049"/>
                  <a:pt x="21318" y="11879"/>
                  <a:pt x="21378" y="11755"/>
                </a:cubicBezTo>
                <a:cubicBezTo>
                  <a:pt x="21557" y="11388"/>
                  <a:pt x="21506" y="8601"/>
                  <a:pt x="21318" y="8429"/>
                </a:cubicBezTo>
                <a:cubicBezTo>
                  <a:pt x="21227" y="8346"/>
                  <a:pt x="21192" y="8181"/>
                  <a:pt x="21232" y="8042"/>
                </a:cubicBezTo>
                <a:cubicBezTo>
                  <a:pt x="21276" y="7887"/>
                  <a:pt x="21227" y="7737"/>
                  <a:pt x="21100" y="7635"/>
                </a:cubicBezTo>
                <a:cubicBezTo>
                  <a:pt x="20857" y="7439"/>
                  <a:pt x="20977" y="7185"/>
                  <a:pt x="21310" y="7185"/>
                </a:cubicBezTo>
                <a:cubicBezTo>
                  <a:pt x="21492" y="7185"/>
                  <a:pt x="21520" y="7148"/>
                  <a:pt x="21425" y="7042"/>
                </a:cubicBezTo>
                <a:cubicBezTo>
                  <a:pt x="21329" y="6937"/>
                  <a:pt x="21328" y="6842"/>
                  <a:pt x="21425" y="6671"/>
                </a:cubicBezTo>
                <a:cubicBezTo>
                  <a:pt x="21571" y="6413"/>
                  <a:pt x="21512" y="6299"/>
                  <a:pt x="21203" y="6248"/>
                </a:cubicBezTo>
                <a:cubicBezTo>
                  <a:pt x="21029" y="6220"/>
                  <a:pt x="21000" y="6119"/>
                  <a:pt x="21028" y="5660"/>
                </a:cubicBezTo>
                <a:cubicBezTo>
                  <a:pt x="21089" y="4695"/>
                  <a:pt x="21105" y="4563"/>
                  <a:pt x="21182" y="4479"/>
                </a:cubicBezTo>
                <a:cubicBezTo>
                  <a:pt x="21223" y="4433"/>
                  <a:pt x="21038" y="4173"/>
                  <a:pt x="20768" y="3898"/>
                </a:cubicBezTo>
                <a:cubicBezTo>
                  <a:pt x="20347" y="3470"/>
                  <a:pt x="20220" y="3406"/>
                  <a:pt x="19903" y="3467"/>
                </a:cubicBezTo>
                <a:cubicBezTo>
                  <a:pt x="19646" y="3517"/>
                  <a:pt x="19472" y="3476"/>
                  <a:pt x="19325" y="3329"/>
                </a:cubicBezTo>
                <a:cubicBezTo>
                  <a:pt x="19209" y="3213"/>
                  <a:pt x="18927" y="3099"/>
                  <a:pt x="18700" y="3076"/>
                </a:cubicBezTo>
                <a:cubicBezTo>
                  <a:pt x="17988" y="3006"/>
                  <a:pt x="17821" y="2666"/>
                  <a:pt x="18246" y="2148"/>
                </a:cubicBezTo>
                <a:cubicBezTo>
                  <a:pt x="18458" y="1890"/>
                  <a:pt x="18459" y="1890"/>
                  <a:pt x="18071" y="1907"/>
                </a:cubicBezTo>
                <a:cubicBezTo>
                  <a:pt x="17477" y="1933"/>
                  <a:pt x="16874" y="1727"/>
                  <a:pt x="16982" y="1535"/>
                </a:cubicBezTo>
                <a:cubicBezTo>
                  <a:pt x="17009" y="1488"/>
                  <a:pt x="16009" y="1472"/>
                  <a:pt x="14761" y="1496"/>
                </a:cubicBezTo>
                <a:lnTo>
                  <a:pt x="12493" y="1535"/>
                </a:lnTo>
                <a:lnTo>
                  <a:pt x="12297" y="1053"/>
                </a:lnTo>
                <a:cubicBezTo>
                  <a:pt x="12190" y="787"/>
                  <a:pt x="12115" y="443"/>
                  <a:pt x="12129" y="287"/>
                </a:cubicBezTo>
                <a:cubicBezTo>
                  <a:pt x="12144" y="111"/>
                  <a:pt x="12103" y="17"/>
                  <a:pt x="12036" y="11"/>
                </a:cubicBezTo>
                <a:close/>
              </a:path>
            </a:pathLst>
          </a:custGeom>
          <a:ln w="12700">
            <a:miter lim="400000"/>
          </a:ln>
        </p:spPr>
      </p:pic>
      <p:sp>
        <p:nvSpPr>
          <p:cNvPr id="125" name="PREGRADO"/>
          <p:cNvSpPr txBox="1"/>
          <p:nvPr/>
        </p:nvSpPr>
        <p:spPr>
          <a:xfrm>
            <a:off x="636884" y="639985"/>
            <a:ext cx="1621232" cy="556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600" b="0">
                <a:solidFill>
                  <a:srgbClr val="FFFFFF"/>
                </a:solidFill>
                <a:latin typeface="Solano Gothic MVB Std Bold"/>
                <a:ea typeface="Solano Gothic MVB Std Bold"/>
                <a:cs typeface="Solano Gothic MVB Std Bold"/>
                <a:sym typeface="Solano Gothic MVB Std Bold"/>
              </a:defRPr>
            </a:lvl1pPr>
          </a:lstStyle>
          <a:p>
            <a:r>
              <a:t>PREGRADO</a:t>
            </a:r>
          </a:p>
        </p:txBody>
      </p:sp>
      <p:sp>
        <p:nvSpPr>
          <p:cNvPr id="9" name="APPLE  UX REVIEW">
            <a:extLst>
              <a:ext uri="{FF2B5EF4-FFF2-40B4-BE49-F238E27FC236}">
                <a16:creationId xmlns:a16="http://schemas.microsoft.com/office/drawing/2014/main" id="{2D2692E7-AB1F-44C9-B3BD-5A1A6652FE8E}"/>
              </a:ext>
            </a:extLst>
          </p:cNvPr>
          <p:cNvSpPr txBox="1"/>
          <p:nvPr/>
        </p:nvSpPr>
        <p:spPr>
          <a:xfrm>
            <a:off x="636884" y="5967452"/>
            <a:ext cx="7990875"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r">
              <a:defRPr sz="5600" b="0">
                <a:solidFill>
                  <a:srgbClr val="FFFFFF"/>
                </a:solidFill>
                <a:latin typeface="Solano Gothic MVB Std Bold"/>
                <a:ea typeface="Solano Gothic MVB Std Bold"/>
                <a:cs typeface="Solano Gothic MVB Std Bold"/>
                <a:sym typeface="Solano Gothic MVB Std Bold"/>
              </a:defRPr>
            </a:lvl1pPr>
          </a:lstStyle>
          <a:p>
            <a:pPr algn="l"/>
            <a:r>
              <a:rPr lang="es-PE" sz="2400" dirty="0"/>
              <a:t>Ponte Gaitán, Rafael Anderson			U201619794</a:t>
            </a:r>
          </a:p>
          <a:p>
            <a:pPr algn="l"/>
            <a:r>
              <a:rPr lang="es-PE" sz="2400" dirty="0"/>
              <a:t>Zea Granados Crhistian Paul				U201512359</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760940"/>
            <a:ext cx="299440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Outcomes</a:t>
            </a:r>
            <a:endParaRPr dirty="0"/>
          </a:p>
        </p:txBody>
      </p:sp>
      <p:sp>
        <p:nvSpPr>
          <p:cNvPr id="139" name="https://developer.apple.com"/>
          <p:cNvSpPr txBox="1"/>
          <p:nvPr/>
        </p:nvSpPr>
        <p:spPr>
          <a:xfrm>
            <a:off x="740892" y="1771928"/>
            <a:ext cx="11523015" cy="6996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marL="457200" indent="-457200" algn="just">
              <a:buFont typeface="Arial" panose="020B0604020202020204" pitchFamily="34" charset="0"/>
              <a:buChar char="•"/>
            </a:pPr>
            <a:r>
              <a:rPr lang="es-AR" sz="3200" dirty="0">
                <a:solidFill>
                  <a:schemeClr val="tx1"/>
                </a:solidFill>
              </a:rPr>
              <a:t>El cliente se siente satisfecho por la rápida atención cuando acude al restaurante.</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cliente se encuentra conforme con su pedido personalizado.</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cliente está complacido con el registro de su pedido, el cual toma menos de dos minutos.</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cliente se encuentra complacido con la reserva de mesas, ahorrando tiempo de estadía en el restaurante.</a:t>
            </a:r>
          </a:p>
          <a:p>
            <a:pPr algn="just"/>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dueño tiene control de la cantidad de insumos utilizados durante el día.</a:t>
            </a:r>
          </a:p>
          <a:p>
            <a:pPr algn="just"/>
            <a:endParaRPr lang="es-AR" sz="3200" dirty="0">
              <a:solidFill>
                <a:schemeClr val="tx1"/>
              </a:solidFill>
            </a:endParaRPr>
          </a:p>
        </p:txBody>
      </p:sp>
    </p:spTree>
    <p:extLst>
      <p:ext uri="{BB962C8B-B14F-4D97-AF65-F5344CB8AC3E}">
        <p14:creationId xmlns:p14="http://schemas.microsoft.com/office/powerpoint/2010/main" val="58015428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https://developer.apple.com"/>
          <p:cNvSpPr txBox="1"/>
          <p:nvPr/>
        </p:nvSpPr>
        <p:spPr>
          <a:xfrm>
            <a:off x="740892" y="1347628"/>
            <a:ext cx="11523015" cy="7058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marL="457200" indent="-457200" algn="just">
              <a:buFont typeface="Arial" panose="020B0604020202020204" pitchFamily="34" charset="0"/>
              <a:buChar char="•"/>
            </a:pPr>
            <a:r>
              <a:rPr lang="es-AR" sz="3200" dirty="0">
                <a:solidFill>
                  <a:schemeClr val="tx1"/>
                </a:solidFill>
              </a:rPr>
              <a:t>El dueño posee una mejor organización del giro de su negocio.</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dueño del restaurante tiene más clientes por día al agilizar tiempos de consumo.</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dueño del restaurante ahorra alimentos en cada plato.</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mozo cuenta con un seguimiento de los pedidos registrados.</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mozo gestiona la distribución de mesas.</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mozo puede gestionar y entregar los pedidos a tiempo.</a:t>
            </a:r>
          </a:p>
          <a:p>
            <a:pPr marL="457200" indent="-457200" algn="just">
              <a:buFont typeface="Arial" panose="020B0604020202020204" pitchFamily="34" charset="0"/>
              <a:buChar char="•"/>
            </a:pPr>
            <a:endParaRPr lang="es-AR" sz="3200" dirty="0">
              <a:solidFill>
                <a:schemeClr val="tx1"/>
              </a:solidFill>
            </a:endParaRPr>
          </a:p>
          <a:p>
            <a:endParaRPr dirty="0">
              <a:solidFill>
                <a:schemeClr val="tx1"/>
              </a:solidFill>
            </a:endParaRPr>
          </a:p>
        </p:txBody>
      </p:sp>
    </p:spTree>
    <p:extLst>
      <p:ext uri="{BB962C8B-B14F-4D97-AF65-F5344CB8AC3E}">
        <p14:creationId xmlns:p14="http://schemas.microsoft.com/office/powerpoint/2010/main" val="35194603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229595" y="-188468"/>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22554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PRODUCTO</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232595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SUPUESTOS</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47851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1"/>
                </a:solidFill>
              </a:rPr>
              <a:t>CARACTERISTICAS</a:t>
            </a:r>
            <a:endParaRPr sz="3600" dirty="0">
              <a:solidFill>
                <a:schemeClr val="tx1"/>
              </a:solidFill>
            </a:endParaRPr>
          </a:p>
        </p:txBody>
      </p:sp>
      <p:sp>
        <p:nvSpPr>
          <p:cNvPr id="14" name="TEMA 2">
            <a:extLst>
              <a:ext uri="{FF2B5EF4-FFF2-40B4-BE49-F238E27FC236}">
                <a16:creationId xmlns:a16="http://schemas.microsoft.com/office/drawing/2014/main" id="{9FFE4053-0C19-4F21-B3FC-149C7AFDDC5D}"/>
              </a:ext>
            </a:extLst>
          </p:cNvPr>
          <p:cNvSpPr txBox="1"/>
          <p:nvPr/>
        </p:nvSpPr>
        <p:spPr>
          <a:xfrm>
            <a:off x="632410" y="4589627"/>
            <a:ext cx="20422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HIPOTESIS</a:t>
            </a:r>
            <a:endParaRPr sz="3600" dirty="0">
              <a:solidFill>
                <a:schemeClr val="tx2"/>
              </a:solidFill>
            </a:endParaRPr>
          </a:p>
        </p:txBody>
      </p:sp>
      <p:sp>
        <p:nvSpPr>
          <p:cNvPr id="15" name="TEMA 2">
            <a:extLst>
              <a:ext uri="{FF2B5EF4-FFF2-40B4-BE49-F238E27FC236}">
                <a16:creationId xmlns:a16="http://schemas.microsoft.com/office/drawing/2014/main" id="{BE401C9C-B753-4C05-81B2-F59085BC470A}"/>
              </a:ext>
            </a:extLst>
          </p:cNvPr>
          <p:cNvSpPr txBox="1"/>
          <p:nvPr/>
        </p:nvSpPr>
        <p:spPr>
          <a:xfrm>
            <a:off x="624938" y="5320694"/>
            <a:ext cx="206787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RESEARCH</a:t>
            </a:r>
            <a:endParaRPr sz="3600" dirty="0">
              <a:solidFill>
                <a:schemeClr val="tx2"/>
              </a:solidFill>
            </a:endParaRPr>
          </a:p>
        </p:txBody>
      </p:sp>
      <p:sp>
        <p:nvSpPr>
          <p:cNvPr id="16" name="TEMA 2">
            <a:extLst>
              <a:ext uri="{FF2B5EF4-FFF2-40B4-BE49-F238E27FC236}">
                <a16:creationId xmlns:a16="http://schemas.microsoft.com/office/drawing/2014/main" id="{04290615-756D-4A02-BC4B-76E7651B7617}"/>
              </a:ext>
            </a:extLst>
          </p:cNvPr>
          <p:cNvSpPr txBox="1"/>
          <p:nvPr/>
        </p:nvSpPr>
        <p:spPr>
          <a:xfrm>
            <a:off x="615964" y="5977284"/>
            <a:ext cx="298960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PERSONA</a:t>
            </a:r>
            <a:endParaRPr sz="3600" dirty="0">
              <a:solidFill>
                <a:schemeClr val="tx2"/>
              </a:solidFill>
            </a:endParaRPr>
          </a:p>
        </p:txBody>
      </p:sp>
      <p:sp>
        <p:nvSpPr>
          <p:cNvPr id="17" name="TEMA 2">
            <a:extLst>
              <a:ext uri="{FF2B5EF4-FFF2-40B4-BE49-F238E27FC236}">
                <a16:creationId xmlns:a16="http://schemas.microsoft.com/office/drawing/2014/main" id="{CB09A7F3-382D-41F7-8E3D-D7C2C1E491B8}"/>
              </a:ext>
            </a:extLst>
          </p:cNvPr>
          <p:cNvSpPr txBox="1"/>
          <p:nvPr/>
        </p:nvSpPr>
        <p:spPr>
          <a:xfrm>
            <a:off x="638057" y="6595774"/>
            <a:ext cx="37317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TASK MATRIX</a:t>
            </a:r>
            <a:endParaRPr sz="3600" dirty="0">
              <a:solidFill>
                <a:schemeClr val="tx2"/>
              </a:solidFill>
            </a:endParaRPr>
          </a:p>
        </p:txBody>
      </p:sp>
      <p:sp>
        <p:nvSpPr>
          <p:cNvPr id="18" name="TEMA 2">
            <a:extLst>
              <a:ext uri="{FF2B5EF4-FFF2-40B4-BE49-F238E27FC236}">
                <a16:creationId xmlns:a16="http://schemas.microsoft.com/office/drawing/2014/main" id="{01CEC11E-60E5-4297-AAC0-49CE45C81382}"/>
              </a:ext>
            </a:extLst>
          </p:cNvPr>
          <p:cNvSpPr txBox="1"/>
          <p:nvPr/>
        </p:nvSpPr>
        <p:spPr>
          <a:xfrm>
            <a:off x="638057" y="7237788"/>
            <a:ext cx="39449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JOURNEY MAP</a:t>
            </a:r>
            <a:endParaRPr sz="3600" dirty="0">
              <a:solidFill>
                <a:schemeClr val="tx2"/>
              </a:solidFill>
            </a:endParaRPr>
          </a:p>
        </p:txBody>
      </p:sp>
      <p:sp>
        <p:nvSpPr>
          <p:cNvPr id="20" name="TEMA 2">
            <a:extLst>
              <a:ext uri="{FF2B5EF4-FFF2-40B4-BE49-F238E27FC236}">
                <a16:creationId xmlns:a16="http://schemas.microsoft.com/office/drawing/2014/main" id="{BA9A9751-2567-40C3-B28E-915D743F6640}"/>
              </a:ext>
            </a:extLst>
          </p:cNvPr>
          <p:cNvSpPr txBox="1"/>
          <p:nvPr/>
        </p:nvSpPr>
        <p:spPr>
          <a:xfrm>
            <a:off x="614361" y="7842656"/>
            <a:ext cx="273792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STORIES</a:t>
            </a:r>
            <a:endParaRPr sz="3600" dirty="0">
              <a:solidFill>
                <a:schemeClr val="tx2"/>
              </a:solidFill>
            </a:endParaRPr>
          </a:p>
        </p:txBody>
      </p:sp>
    </p:spTree>
    <p:extLst>
      <p:ext uri="{BB962C8B-B14F-4D97-AF65-F5344CB8AC3E}">
        <p14:creationId xmlns:p14="http://schemas.microsoft.com/office/powerpoint/2010/main" val="19129963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https://developer.apple.com"/>
          <p:cNvSpPr txBox="1"/>
          <p:nvPr/>
        </p:nvSpPr>
        <p:spPr>
          <a:xfrm>
            <a:off x="740892" y="433228"/>
            <a:ext cx="11523015" cy="10012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marL="457200" indent="-457200" algn="just">
              <a:buFont typeface="Arial" panose="020B0604020202020204" pitchFamily="34" charset="0"/>
              <a:buChar char="•"/>
            </a:pPr>
            <a:r>
              <a:rPr lang="es-AR" sz="3200" dirty="0">
                <a:solidFill>
                  <a:schemeClr val="tx1"/>
                </a:solidFill>
              </a:rPr>
              <a:t>El aplicativo móvil muestra cuadros estadísticos sobre los platos con mayor y menor demanda.</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muestra a los clientes el número de mesas del establecimiento y el horario disponible en las que se encuentran.</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permite a los clientes enviar comentarios y valoración.</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muestra al usuario la lista de ingredientes del platillo seleccionado en caso quieran reemplazar o quitar alguno.</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lista los insumos utilizados por día, así como la cantidad de estos. </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permite a los clientes realizar la reserva de mesas en el restaurante, dando la opción de elegir el lugar específico en el que desea ubicarse.</a:t>
            </a:r>
          </a:p>
          <a:p>
            <a:pPr marL="457200" indent="-457200" algn="just">
              <a:buFont typeface="Arial" panose="020B0604020202020204" pitchFamily="34" charset="0"/>
              <a:buChar char="•"/>
            </a:pPr>
            <a:endParaRPr lang="es-AR" sz="3200" dirty="0">
              <a:solidFill>
                <a:schemeClr val="tx1"/>
              </a:solidFill>
            </a:endParaRPr>
          </a:p>
          <a:p>
            <a:endParaRPr dirty="0">
              <a:solidFill>
                <a:schemeClr val="tx1"/>
              </a:solidFill>
            </a:endParaRPr>
          </a:p>
        </p:txBody>
      </p:sp>
    </p:spTree>
    <p:extLst>
      <p:ext uri="{BB962C8B-B14F-4D97-AF65-F5344CB8AC3E}">
        <p14:creationId xmlns:p14="http://schemas.microsoft.com/office/powerpoint/2010/main" val="4749077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https://developer.apple.com"/>
          <p:cNvSpPr txBox="1"/>
          <p:nvPr/>
        </p:nvSpPr>
        <p:spPr>
          <a:xfrm>
            <a:off x="740892" y="608965"/>
            <a:ext cx="11523015" cy="8535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marL="457200" indent="-457200" algn="just">
              <a:buFont typeface="Arial" panose="020B0604020202020204" pitchFamily="34" charset="0"/>
              <a:buChar char="•"/>
            </a:pPr>
            <a:r>
              <a:rPr lang="es-AR" sz="3200" dirty="0">
                <a:solidFill>
                  <a:schemeClr val="tx1"/>
                </a:solidFill>
              </a:rPr>
              <a:t>El aplicativo móvil muestra a los clientes los horarios de mayor concurrencia de los clientes.</a:t>
            </a:r>
          </a:p>
          <a:p>
            <a:pPr algn="just"/>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cuenta con la gestión de perfiles de usuario</a:t>
            </a:r>
          </a:p>
          <a:p>
            <a:pPr algn="just"/>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presenta un interfaz fácil de usar por el usuario en menos de 5 minutos.</a:t>
            </a:r>
          </a:p>
          <a:p>
            <a:pPr algn="just"/>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está disponible para todos que cuenten con conexión a internet.</a:t>
            </a:r>
          </a:p>
          <a:p>
            <a:pPr algn="just"/>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debe ser capaz de operar adecuadamente con hasta 50 usuarios con sesiones concurrentes.</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permite al cliente realizar la reserva de mesas en menos de 2 minutos.</a:t>
            </a:r>
          </a:p>
          <a:p>
            <a:endParaRPr dirty="0">
              <a:solidFill>
                <a:schemeClr val="tx1"/>
              </a:solidFill>
            </a:endParaRPr>
          </a:p>
        </p:txBody>
      </p:sp>
    </p:spTree>
    <p:extLst>
      <p:ext uri="{BB962C8B-B14F-4D97-AF65-F5344CB8AC3E}">
        <p14:creationId xmlns:p14="http://schemas.microsoft.com/office/powerpoint/2010/main" val="212099459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https://developer.apple.com"/>
          <p:cNvSpPr txBox="1"/>
          <p:nvPr/>
        </p:nvSpPr>
        <p:spPr>
          <a:xfrm>
            <a:off x="740892" y="1840071"/>
            <a:ext cx="11523015" cy="6073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marL="457200" indent="-457200" algn="just">
              <a:buFont typeface="Arial" panose="020B0604020202020204" pitchFamily="34" charset="0"/>
              <a:buChar char="•"/>
            </a:pPr>
            <a:r>
              <a:rPr lang="es-AR" sz="3200" dirty="0">
                <a:solidFill>
                  <a:schemeClr val="tx1"/>
                </a:solidFill>
              </a:rPr>
              <a:t>El aplicativo móvil realiza backup de la información cada semana.</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muestra el manual de usuario.</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permite al usuario cambiar su contraseña.</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permite al usuario recuperar su contraseña.</a:t>
            </a:r>
          </a:p>
          <a:p>
            <a:pPr algn="just"/>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aplicativo móvil autentica el usuario.</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endParaRPr lang="es-AR" sz="3200" dirty="0">
              <a:solidFill>
                <a:schemeClr val="tx1"/>
              </a:solidFill>
            </a:endParaRPr>
          </a:p>
          <a:p>
            <a:endParaRPr dirty="0">
              <a:solidFill>
                <a:schemeClr val="tx1"/>
              </a:solidFill>
            </a:endParaRPr>
          </a:p>
        </p:txBody>
      </p:sp>
    </p:spTree>
    <p:extLst>
      <p:ext uri="{BB962C8B-B14F-4D97-AF65-F5344CB8AC3E}">
        <p14:creationId xmlns:p14="http://schemas.microsoft.com/office/powerpoint/2010/main" val="197831766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229595" y="-188468"/>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22554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PRODUCTO</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232595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SUPUESTOS</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47851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CARACTERISTICAS</a:t>
            </a:r>
            <a:endParaRPr sz="3600" dirty="0">
              <a:solidFill>
                <a:schemeClr val="tx2"/>
              </a:solidFill>
            </a:endParaRPr>
          </a:p>
        </p:txBody>
      </p:sp>
      <p:sp>
        <p:nvSpPr>
          <p:cNvPr id="14" name="TEMA 2">
            <a:extLst>
              <a:ext uri="{FF2B5EF4-FFF2-40B4-BE49-F238E27FC236}">
                <a16:creationId xmlns:a16="http://schemas.microsoft.com/office/drawing/2014/main" id="{9FFE4053-0C19-4F21-B3FC-149C7AFDDC5D}"/>
              </a:ext>
            </a:extLst>
          </p:cNvPr>
          <p:cNvSpPr txBox="1"/>
          <p:nvPr/>
        </p:nvSpPr>
        <p:spPr>
          <a:xfrm>
            <a:off x="632410" y="4589627"/>
            <a:ext cx="20422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HIPOTESIS</a:t>
            </a:r>
            <a:endParaRPr sz="3600" dirty="0">
              <a:solidFill>
                <a:schemeClr val="tx1"/>
              </a:solidFill>
            </a:endParaRPr>
          </a:p>
        </p:txBody>
      </p:sp>
      <p:sp>
        <p:nvSpPr>
          <p:cNvPr id="15" name="TEMA 2">
            <a:extLst>
              <a:ext uri="{FF2B5EF4-FFF2-40B4-BE49-F238E27FC236}">
                <a16:creationId xmlns:a16="http://schemas.microsoft.com/office/drawing/2014/main" id="{BE401C9C-B753-4C05-81B2-F59085BC470A}"/>
              </a:ext>
            </a:extLst>
          </p:cNvPr>
          <p:cNvSpPr txBox="1"/>
          <p:nvPr/>
        </p:nvSpPr>
        <p:spPr>
          <a:xfrm>
            <a:off x="624938" y="5320694"/>
            <a:ext cx="206787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RESEARCH</a:t>
            </a:r>
            <a:endParaRPr sz="3600" dirty="0">
              <a:solidFill>
                <a:schemeClr val="tx2"/>
              </a:solidFill>
            </a:endParaRPr>
          </a:p>
        </p:txBody>
      </p:sp>
      <p:sp>
        <p:nvSpPr>
          <p:cNvPr id="16" name="TEMA 2">
            <a:extLst>
              <a:ext uri="{FF2B5EF4-FFF2-40B4-BE49-F238E27FC236}">
                <a16:creationId xmlns:a16="http://schemas.microsoft.com/office/drawing/2014/main" id="{04290615-756D-4A02-BC4B-76E7651B7617}"/>
              </a:ext>
            </a:extLst>
          </p:cNvPr>
          <p:cNvSpPr txBox="1"/>
          <p:nvPr/>
        </p:nvSpPr>
        <p:spPr>
          <a:xfrm>
            <a:off x="615964" y="5977284"/>
            <a:ext cx="298960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PERSONA</a:t>
            </a:r>
            <a:endParaRPr sz="3600" dirty="0">
              <a:solidFill>
                <a:schemeClr val="tx2"/>
              </a:solidFill>
            </a:endParaRPr>
          </a:p>
        </p:txBody>
      </p:sp>
      <p:sp>
        <p:nvSpPr>
          <p:cNvPr id="17" name="TEMA 2">
            <a:extLst>
              <a:ext uri="{FF2B5EF4-FFF2-40B4-BE49-F238E27FC236}">
                <a16:creationId xmlns:a16="http://schemas.microsoft.com/office/drawing/2014/main" id="{CB09A7F3-382D-41F7-8E3D-D7C2C1E491B8}"/>
              </a:ext>
            </a:extLst>
          </p:cNvPr>
          <p:cNvSpPr txBox="1"/>
          <p:nvPr/>
        </p:nvSpPr>
        <p:spPr>
          <a:xfrm>
            <a:off x="638057" y="6595774"/>
            <a:ext cx="37317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TASK MATRIX</a:t>
            </a:r>
            <a:endParaRPr sz="3600" dirty="0">
              <a:solidFill>
                <a:schemeClr val="tx2"/>
              </a:solidFill>
            </a:endParaRPr>
          </a:p>
        </p:txBody>
      </p:sp>
      <p:sp>
        <p:nvSpPr>
          <p:cNvPr id="18" name="TEMA 2">
            <a:extLst>
              <a:ext uri="{FF2B5EF4-FFF2-40B4-BE49-F238E27FC236}">
                <a16:creationId xmlns:a16="http://schemas.microsoft.com/office/drawing/2014/main" id="{01CEC11E-60E5-4297-AAC0-49CE45C81382}"/>
              </a:ext>
            </a:extLst>
          </p:cNvPr>
          <p:cNvSpPr txBox="1"/>
          <p:nvPr/>
        </p:nvSpPr>
        <p:spPr>
          <a:xfrm>
            <a:off x="638057" y="7237788"/>
            <a:ext cx="39449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JOURNEY MAP</a:t>
            </a:r>
            <a:endParaRPr sz="3600" dirty="0">
              <a:solidFill>
                <a:schemeClr val="tx2"/>
              </a:solidFill>
            </a:endParaRPr>
          </a:p>
        </p:txBody>
      </p:sp>
      <p:sp>
        <p:nvSpPr>
          <p:cNvPr id="20" name="TEMA 2">
            <a:extLst>
              <a:ext uri="{FF2B5EF4-FFF2-40B4-BE49-F238E27FC236}">
                <a16:creationId xmlns:a16="http://schemas.microsoft.com/office/drawing/2014/main" id="{BA9A9751-2567-40C3-B28E-915D743F6640}"/>
              </a:ext>
            </a:extLst>
          </p:cNvPr>
          <p:cNvSpPr txBox="1"/>
          <p:nvPr/>
        </p:nvSpPr>
        <p:spPr>
          <a:xfrm>
            <a:off x="614361" y="7842656"/>
            <a:ext cx="273792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STORIES</a:t>
            </a:r>
            <a:endParaRPr sz="3600" dirty="0">
              <a:solidFill>
                <a:schemeClr val="tx2"/>
              </a:solidFill>
            </a:endParaRPr>
          </a:p>
        </p:txBody>
      </p:sp>
    </p:spTree>
    <p:extLst>
      <p:ext uri="{BB962C8B-B14F-4D97-AF65-F5344CB8AC3E}">
        <p14:creationId xmlns:p14="http://schemas.microsoft.com/office/powerpoint/2010/main" val="427152254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oogle Shape;477;p30">
            <a:extLst>
              <a:ext uri="{FF2B5EF4-FFF2-40B4-BE49-F238E27FC236}">
                <a16:creationId xmlns:a16="http://schemas.microsoft.com/office/drawing/2014/main" id="{BE532D99-4BDF-4E1E-B1EA-7B161D9BF00B}"/>
              </a:ext>
            </a:extLst>
          </p:cNvPr>
          <p:cNvGraphicFramePr/>
          <p:nvPr>
            <p:extLst>
              <p:ext uri="{D42A27DB-BD31-4B8C-83A1-F6EECF244321}">
                <p14:modId xmlns:p14="http://schemas.microsoft.com/office/powerpoint/2010/main" val="888399739"/>
              </p:ext>
            </p:extLst>
          </p:nvPr>
        </p:nvGraphicFramePr>
        <p:xfrm>
          <a:off x="983450" y="853560"/>
          <a:ext cx="7208050" cy="4023240"/>
        </p:xfrm>
        <a:graphic>
          <a:graphicData uri="http://schemas.openxmlformats.org/drawingml/2006/table">
            <a:tbl>
              <a:tblPr>
                <a:noFill/>
              </a:tblPr>
              <a:tblGrid>
                <a:gridCol w="3604025">
                  <a:extLst>
                    <a:ext uri="{9D8B030D-6E8A-4147-A177-3AD203B41FA5}">
                      <a16:colId xmlns:a16="http://schemas.microsoft.com/office/drawing/2014/main" val="20000"/>
                    </a:ext>
                  </a:extLst>
                </a:gridCol>
                <a:gridCol w="3604025">
                  <a:extLst>
                    <a:ext uri="{9D8B030D-6E8A-4147-A177-3AD203B41FA5}">
                      <a16:colId xmlns:a16="http://schemas.microsoft.com/office/drawing/2014/main" val="20001"/>
                    </a:ext>
                  </a:extLst>
                </a:gridCol>
              </a:tblGrid>
              <a:tr h="944950">
                <a:tc>
                  <a:txBody>
                    <a:bodyPr/>
                    <a:lstStyle/>
                    <a:p>
                      <a:pPr marL="0" lvl="0" indent="0" algn="just" rtl="0">
                        <a:spcBef>
                          <a:spcPts val="0"/>
                        </a:spcBef>
                        <a:spcAft>
                          <a:spcPts val="0"/>
                        </a:spcAft>
                        <a:buNone/>
                      </a:pPr>
                      <a:r>
                        <a:rPr lang="en" sz="1800" dirty="0">
                          <a:latin typeface="Lato"/>
                          <a:ea typeface="Lato"/>
                          <a:cs typeface="Lato"/>
                          <a:sym typeface="Lato"/>
                        </a:rPr>
                        <a:t>El negocio necesita contar con un sistema que agilice el registro de pedido.</a:t>
                      </a:r>
                      <a:endParaRPr sz="1800" dirty="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rowSpan="4">
                  <a:txBody>
                    <a:bodyPr/>
                    <a:lstStyle/>
                    <a:p>
                      <a:pPr marL="0" lvl="0" indent="0" algn="just" rtl="0">
                        <a:spcBef>
                          <a:spcPts val="0"/>
                        </a:spcBef>
                        <a:spcAft>
                          <a:spcPts val="0"/>
                        </a:spcAft>
                        <a:buNone/>
                      </a:pPr>
                      <a:r>
                        <a:rPr lang="en" sz="1800" dirty="0">
                          <a:latin typeface="Lato"/>
                          <a:ea typeface="Lato"/>
                          <a:cs typeface="Lato"/>
                          <a:sym typeface="Lato"/>
                        </a:rPr>
                        <a:t>Creemos que el cliente necesita </a:t>
                      </a:r>
                      <a:r>
                        <a:rPr lang="en" sz="1800" b="1" dirty="0">
                          <a:latin typeface="Lato"/>
                          <a:ea typeface="Lato"/>
                          <a:cs typeface="Lato"/>
                          <a:sym typeface="Lato"/>
                        </a:rPr>
                        <a:t>registrar su pedido</a:t>
                      </a:r>
                      <a:r>
                        <a:rPr lang="en" sz="1800" dirty="0">
                          <a:latin typeface="Lato"/>
                          <a:ea typeface="Lato"/>
                          <a:cs typeface="Lato"/>
                          <a:sym typeface="Lato"/>
                        </a:rPr>
                        <a:t> de forma online. Sabremos que estamos bien cuando veamos los siguientes comentarios del mercado: comentarios positivos por parte de los clientes y disminución progresiva del tiempo de espera de atención al cliente.</a:t>
                      </a:r>
                      <a:endParaRPr sz="1800" dirty="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extLst>
                  <a:ext uri="{0D108BD9-81ED-4DB2-BD59-A6C34878D82A}">
                    <a16:rowId xmlns:a16="http://schemas.microsoft.com/office/drawing/2014/main" val="10000"/>
                  </a:ext>
                </a:extLst>
              </a:tr>
              <a:tr h="944950">
                <a:tc>
                  <a:txBody>
                    <a:bodyPr/>
                    <a:lstStyle/>
                    <a:p>
                      <a:pPr marL="0" lvl="0" indent="0" algn="just" rtl="0">
                        <a:spcBef>
                          <a:spcPts val="0"/>
                        </a:spcBef>
                        <a:spcAft>
                          <a:spcPts val="0"/>
                        </a:spcAft>
                        <a:buNone/>
                      </a:pPr>
                      <a:r>
                        <a:rPr lang="en" sz="1800" dirty="0">
                          <a:latin typeface="Lato"/>
                          <a:ea typeface="Lato"/>
                          <a:cs typeface="Lato"/>
                          <a:sym typeface="Lato"/>
                        </a:rPr>
                        <a:t>El cliente se siente satisfecho por la rápida atención cuando acude al restaurante.</a:t>
                      </a:r>
                      <a:endParaRPr sz="1800" dirty="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vMerge="1">
                  <a:txBody>
                    <a:bodyPr/>
                    <a:lstStyle/>
                    <a:p>
                      <a:endParaRPr lang="es-PE"/>
                    </a:p>
                  </a:txBody>
                  <a:tcPr/>
                </a:tc>
                <a:extLst>
                  <a:ext uri="{0D108BD9-81ED-4DB2-BD59-A6C34878D82A}">
                    <a16:rowId xmlns:a16="http://schemas.microsoft.com/office/drawing/2014/main" val="10001"/>
                  </a:ext>
                </a:extLst>
              </a:tr>
              <a:tr h="944950">
                <a:tc>
                  <a:txBody>
                    <a:bodyPr/>
                    <a:lstStyle/>
                    <a:p>
                      <a:pPr marL="0" lvl="0" indent="0" algn="just" rtl="0">
                        <a:spcBef>
                          <a:spcPts val="0"/>
                        </a:spcBef>
                        <a:spcAft>
                          <a:spcPts val="0"/>
                        </a:spcAft>
                        <a:buNone/>
                      </a:pPr>
                      <a:r>
                        <a:rPr lang="en" sz="1800">
                          <a:latin typeface="Lato"/>
                          <a:ea typeface="Lato"/>
                          <a:cs typeface="Lato"/>
                          <a:sym typeface="Lato"/>
                        </a:rPr>
                        <a:t>El cliente está complacido con el registro de su pedido, el cual toma menos de dos minutos.</a:t>
                      </a:r>
                      <a:endParaRPr sz="180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vMerge="1">
                  <a:txBody>
                    <a:bodyPr/>
                    <a:lstStyle/>
                    <a:p>
                      <a:endParaRPr lang="es-PE"/>
                    </a:p>
                  </a:txBody>
                  <a:tcPr/>
                </a:tc>
                <a:extLst>
                  <a:ext uri="{0D108BD9-81ED-4DB2-BD59-A6C34878D82A}">
                    <a16:rowId xmlns:a16="http://schemas.microsoft.com/office/drawing/2014/main" val="10002"/>
                  </a:ext>
                </a:extLst>
              </a:tr>
              <a:tr h="944950">
                <a:tc>
                  <a:txBody>
                    <a:bodyPr/>
                    <a:lstStyle/>
                    <a:p>
                      <a:pPr marL="0" lvl="0" indent="0" algn="just" rtl="0">
                        <a:spcBef>
                          <a:spcPts val="0"/>
                        </a:spcBef>
                        <a:spcAft>
                          <a:spcPts val="0"/>
                        </a:spcAft>
                        <a:buNone/>
                      </a:pPr>
                      <a:r>
                        <a:rPr lang="en" sz="1800" dirty="0">
                          <a:latin typeface="Lato"/>
                          <a:ea typeface="Lato"/>
                          <a:cs typeface="Lato"/>
                          <a:sym typeface="Lato"/>
                        </a:rPr>
                        <a:t>El dueño del restaurante tiene más clientes por día al agilizar tiempos de consumo.</a:t>
                      </a:r>
                      <a:endParaRPr sz="1800" dirty="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vMerge="1">
                  <a:txBody>
                    <a:bodyPr/>
                    <a:lstStyle/>
                    <a:p>
                      <a:endParaRPr lang="es-PE"/>
                    </a:p>
                  </a:txBody>
                  <a:tcPr/>
                </a:tc>
                <a:extLst>
                  <a:ext uri="{0D108BD9-81ED-4DB2-BD59-A6C34878D82A}">
                    <a16:rowId xmlns:a16="http://schemas.microsoft.com/office/drawing/2014/main" val="10003"/>
                  </a:ext>
                </a:extLst>
              </a:tr>
            </a:tbl>
          </a:graphicData>
        </a:graphic>
      </p:graphicFrame>
      <p:graphicFrame>
        <p:nvGraphicFramePr>
          <p:cNvPr id="6" name="Google Shape;483;p31">
            <a:extLst>
              <a:ext uri="{FF2B5EF4-FFF2-40B4-BE49-F238E27FC236}">
                <a16:creationId xmlns:a16="http://schemas.microsoft.com/office/drawing/2014/main" id="{090C6201-2AA7-49FF-847D-800DB3DF980E}"/>
              </a:ext>
            </a:extLst>
          </p:cNvPr>
          <p:cNvGraphicFramePr/>
          <p:nvPr>
            <p:extLst>
              <p:ext uri="{D42A27DB-BD31-4B8C-83A1-F6EECF244321}">
                <p14:modId xmlns:p14="http://schemas.microsoft.com/office/powerpoint/2010/main" val="2921368347"/>
              </p:ext>
            </p:extLst>
          </p:nvPr>
        </p:nvGraphicFramePr>
        <p:xfrm>
          <a:off x="4572000" y="5562580"/>
          <a:ext cx="7239000" cy="320037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just" rtl="0">
                        <a:spcBef>
                          <a:spcPts val="0"/>
                        </a:spcBef>
                        <a:spcAft>
                          <a:spcPts val="0"/>
                        </a:spcAft>
                        <a:buNone/>
                      </a:pPr>
                      <a:r>
                        <a:rPr lang="en" sz="1800">
                          <a:latin typeface="Lato"/>
                          <a:ea typeface="Lato"/>
                          <a:cs typeface="Lato"/>
                          <a:sym typeface="Lato"/>
                        </a:rPr>
                        <a:t>El mozo cuenta con mayor tiempo para el seguimiento de los pedidos registrados.</a:t>
                      </a:r>
                      <a:endParaRPr sz="180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rowSpan="2">
                  <a:txBody>
                    <a:bodyPr/>
                    <a:lstStyle/>
                    <a:p>
                      <a:pPr marL="0" lvl="0" indent="0" algn="just" rtl="0">
                        <a:spcBef>
                          <a:spcPts val="0"/>
                        </a:spcBef>
                        <a:spcAft>
                          <a:spcPts val="0"/>
                        </a:spcAft>
                        <a:buNone/>
                      </a:pPr>
                      <a:r>
                        <a:rPr lang="en" sz="1800">
                          <a:latin typeface="Lato"/>
                          <a:ea typeface="Lato"/>
                          <a:cs typeface="Lato"/>
                          <a:sym typeface="Lato"/>
                        </a:rPr>
                        <a:t>Creemos que el negocio necesita </a:t>
                      </a:r>
                      <a:r>
                        <a:rPr lang="en" sz="1800" b="1">
                          <a:latin typeface="Lato"/>
                          <a:ea typeface="Lato"/>
                          <a:cs typeface="Lato"/>
                          <a:sym typeface="Lato"/>
                        </a:rPr>
                        <a:t>gestionar la reserva de mesas y los pedidos registrados</a:t>
                      </a:r>
                      <a:r>
                        <a:rPr lang="en" sz="1800">
                          <a:latin typeface="Lato"/>
                          <a:ea typeface="Lato"/>
                          <a:cs typeface="Lato"/>
                          <a:sym typeface="Lato"/>
                        </a:rPr>
                        <a:t>. Sabremos que estamos bien cuando veamos los siguientes comentarios del mercado:</a:t>
                      </a:r>
                      <a:endParaRPr sz="1800">
                        <a:latin typeface="Lato"/>
                        <a:ea typeface="Lato"/>
                        <a:cs typeface="Lato"/>
                        <a:sym typeface="Lato"/>
                      </a:endParaRPr>
                    </a:p>
                    <a:p>
                      <a:pPr marL="0" lvl="0" indent="0" algn="just" rtl="0">
                        <a:spcBef>
                          <a:spcPts val="0"/>
                        </a:spcBef>
                        <a:spcAft>
                          <a:spcPts val="0"/>
                        </a:spcAft>
                        <a:buNone/>
                      </a:pPr>
                      <a:r>
                        <a:rPr lang="en" sz="1800">
                          <a:latin typeface="Lato"/>
                          <a:ea typeface="Lato"/>
                          <a:cs typeface="Lato"/>
                          <a:sym typeface="Lato"/>
                        </a:rPr>
                        <a:t>Control sobre las mesas del establecimiento y los pedidos registrados, rápida atención al cliente</a:t>
                      </a:r>
                      <a:endParaRPr sz="1800">
                        <a:latin typeface="Lato"/>
                        <a:ea typeface="Lato"/>
                        <a:cs typeface="Lato"/>
                        <a:sym typeface="Lato"/>
                      </a:endParaRPr>
                    </a:p>
                    <a:p>
                      <a:pPr marL="0" lvl="0" indent="0" algn="just" rtl="0">
                        <a:spcBef>
                          <a:spcPts val="0"/>
                        </a:spcBef>
                        <a:spcAft>
                          <a:spcPts val="0"/>
                        </a:spcAft>
                        <a:buNone/>
                      </a:pPr>
                      <a:endParaRPr sz="180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just" rtl="0">
                        <a:spcBef>
                          <a:spcPts val="0"/>
                        </a:spcBef>
                        <a:spcAft>
                          <a:spcPts val="0"/>
                        </a:spcAft>
                        <a:buNone/>
                      </a:pPr>
                      <a:r>
                        <a:rPr lang="en" sz="1800" dirty="0">
                          <a:latin typeface="Lato"/>
                          <a:ea typeface="Lato"/>
                          <a:cs typeface="Lato"/>
                          <a:sym typeface="Lato"/>
                        </a:rPr>
                        <a:t>El mozo gestiona la distribución de mesas.</a:t>
                      </a:r>
                      <a:endParaRPr sz="1800" dirty="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vMerge="1">
                  <a:txBody>
                    <a:bodyPr/>
                    <a:lstStyle/>
                    <a:p>
                      <a:endParaRPr lang="es-PE"/>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6953252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489;p32">
            <a:extLst>
              <a:ext uri="{FF2B5EF4-FFF2-40B4-BE49-F238E27FC236}">
                <a16:creationId xmlns:a16="http://schemas.microsoft.com/office/drawing/2014/main" id="{CDDD7B5E-B31E-497B-9AC3-14D398CF8A67}"/>
              </a:ext>
            </a:extLst>
          </p:cNvPr>
          <p:cNvGraphicFramePr/>
          <p:nvPr/>
        </p:nvGraphicFramePr>
        <p:xfrm>
          <a:off x="952500" y="1099200"/>
          <a:ext cx="7239000" cy="292605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just" rtl="0">
                        <a:spcBef>
                          <a:spcPts val="0"/>
                        </a:spcBef>
                        <a:spcAft>
                          <a:spcPts val="0"/>
                        </a:spcAft>
                        <a:buNone/>
                      </a:pPr>
                      <a:r>
                        <a:rPr lang="en" sz="1800">
                          <a:latin typeface="Lato"/>
                          <a:ea typeface="Lato"/>
                          <a:cs typeface="Lato"/>
                          <a:sym typeface="Lato"/>
                        </a:rPr>
                        <a:t>El negocio necesita contar con un sistema que permita a los clientes personalizar el plato escogido a su gusto.</a:t>
                      </a:r>
                      <a:endParaRPr sz="180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rowSpan="2">
                  <a:txBody>
                    <a:bodyPr/>
                    <a:lstStyle/>
                    <a:p>
                      <a:pPr marL="0" lvl="0" indent="0" algn="just" rtl="0">
                        <a:spcBef>
                          <a:spcPts val="0"/>
                        </a:spcBef>
                        <a:spcAft>
                          <a:spcPts val="0"/>
                        </a:spcAft>
                        <a:buNone/>
                      </a:pPr>
                      <a:r>
                        <a:rPr lang="en" sz="1800">
                          <a:latin typeface="Lato"/>
                          <a:ea typeface="Lato"/>
                          <a:cs typeface="Lato"/>
                          <a:sym typeface="Lato"/>
                        </a:rPr>
                        <a:t>Creemos que el negocio necesita ofrecer a los clientes el servicio de </a:t>
                      </a:r>
                      <a:r>
                        <a:rPr lang="en" sz="1800" b="1">
                          <a:latin typeface="Lato"/>
                          <a:ea typeface="Lato"/>
                          <a:cs typeface="Lato"/>
                          <a:sym typeface="Lato"/>
                        </a:rPr>
                        <a:t>personalizar el plato escogido</a:t>
                      </a:r>
                      <a:r>
                        <a:rPr lang="en" sz="1800">
                          <a:latin typeface="Lato"/>
                          <a:ea typeface="Lato"/>
                          <a:cs typeface="Lato"/>
                          <a:sym typeface="Lato"/>
                        </a:rPr>
                        <a:t>. Sabremos que estamos bien cuando veamos los siguientes comentarios del mercado: comentarios y valoraciones positivas con respecto a este tema e incremento de los pedidos utilizando esta opción.</a:t>
                      </a:r>
                      <a:endParaRPr sz="180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just" rtl="0">
                        <a:spcBef>
                          <a:spcPts val="0"/>
                        </a:spcBef>
                        <a:spcAft>
                          <a:spcPts val="0"/>
                        </a:spcAft>
                        <a:buNone/>
                      </a:pPr>
                      <a:r>
                        <a:rPr lang="en" sz="1800" dirty="0">
                          <a:latin typeface="Lato"/>
                          <a:ea typeface="Lato"/>
                          <a:cs typeface="Lato"/>
                          <a:sym typeface="Lato"/>
                        </a:rPr>
                        <a:t>El cliente se encuentra conforme con su pedido personalizado.</a:t>
                      </a:r>
                      <a:endParaRPr sz="1800" dirty="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vMerge="1">
                  <a:txBody>
                    <a:bodyPr/>
                    <a:lstStyle/>
                    <a:p>
                      <a:endParaRPr lang="es-PE"/>
                    </a:p>
                  </a:txBody>
                  <a:tcPr/>
                </a:tc>
                <a:extLst>
                  <a:ext uri="{0D108BD9-81ED-4DB2-BD59-A6C34878D82A}">
                    <a16:rowId xmlns:a16="http://schemas.microsoft.com/office/drawing/2014/main" val="10001"/>
                  </a:ext>
                </a:extLst>
              </a:tr>
            </a:tbl>
          </a:graphicData>
        </a:graphic>
      </p:graphicFrame>
      <p:graphicFrame>
        <p:nvGraphicFramePr>
          <p:cNvPr id="4" name="Google Shape;495;p33">
            <a:extLst>
              <a:ext uri="{FF2B5EF4-FFF2-40B4-BE49-F238E27FC236}">
                <a16:creationId xmlns:a16="http://schemas.microsoft.com/office/drawing/2014/main" id="{D78A4873-C40E-4528-9ED2-9A4C51F52AFC}"/>
              </a:ext>
            </a:extLst>
          </p:cNvPr>
          <p:cNvGraphicFramePr/>
          <p:nvPr>
            <p:extLst>
              <p:ext uri="{D42A27DB-BD31-4B8C-83A1-F6EECF244321}">
                <p14:modId xmlns:p14="http://schemas.microsoft.com/office/powerpoint/2010/main" val="2697279545"/>
              </p:ext>
            </p:extLst>
          </p:nvPr>
        </p:nvGraphicFramePr>
        <p:xfrm>
          <a:off x="4572000" y="4890971"/>
          <a:ext cx="7239000" cy="402330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692600">
                <a:tc>
                  <a:txBody>
                    <a:bodyPr/>
                    <a:lstStyle/>
                    <a:p>
                      <a:pPr marL="0" lvl="0" indent="0" algn="just" rtl="0">
                        <a:spcBef>
                          <a:spcPts val="0"/>
                        </a:spcBef>
                        <a:spcAft>
                          <a:spcPts val="0"/>
                        </a:spcAft>
                        <a:buNone/>
                      </a:pPr>
                      <a:r>
                        <a:rPr lang="en" sz="1500" dirty="0"/>
                        <a:t>El dueño posee una mejor organización del giro de su negocio.</a:t>
                      </a:r>
                      <a:endParaRPr sz="1500" dirty="0"/>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rowSpan="2">
                  <a:txBody>
                    <a:bodyPr/>
                    <a:lstStyle/>
                    <a:p>
                      <a:pPr marL="0" lvl="0" indent="0" algn="just" rtl="0">
                        <a:spcBef>
                          <a:spcPts val="0"/>
                        </a:spcBef>
                        <a:spcAft>
                          <a:spcPts val="0"/>
                        </a:spcAft>
                        <a:buNone/>
                      </a:pPr>
                      <a:r>
                        <a:rPr lang="en" sz="1500"/>
                        <a:t>Creemos que el dueño del negocio requiere de un </a:t>
                      </a:r>
                      <a:r>
                        <a:rPr lang="en" sz="1500" b="1"/>
                        <a:t>reporte de las ventas de la semana</a:t>
                      </a:r>
                      <a:r>
                        <a:rPr lang="en" sz="1500"/>
                        <a:t>. Sabremos que estamos bien cuando veamos los siguientes comentarios del mercado: el negocio se vea afectado de manera positiva en sus ingresos mensuales, el negocio aplique estrategias de venta utilizando este reporte.</a:t>
                      </a:r>
                      <a:endParaRPr sz="1500"/>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extLst>
                  <a:ext uri="{0D108BD9-81ED-4DB2-BD59-A6C34878D82A}">
                    <a16:rowId xmlns:a16="http://schemas.microsoft.com/office/drawing/2014/main" val="10000"/>
                  </a:ext>
                </a:extLst>
              </a:tr>
              <a:tr h="1446575">
                <a:tc>
                  <a:txBody>
                    <a:bodyPr/>
                    <a:lstStyle/>
                    <a:p>
                      <a:pPr marL="0" lvl="0" indent="0" algn="just" rtl="0">
                        <a:spcBef>
                          <a:spcPts val="0"/>
                        </a:spcBef>
                        <a:spcAft>
                          <a:spcPts val="0"/>
                        </a:spcAft>
                        <a:buNone/>
                      </a:pPr>
                      <a:r>
                        <a:rPr lang="en" sz="1500"/>
                        <a:t>El dueño del negocio requiere de un sistema que le muestre cuadros estadísticos sobre las ventas de la semana.</a:t>
                      </a:r>
                      <a:endParaRPr sz="1500"/>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vMerge="1">
                  <a:txBody>
                    <a:bodyPr/>
                    <a:lstStyle/>
                    <a:p>
                      <a:endParaRPr lang="es-PE"/>
                    </a:p>
                  </a:txBody>
                  <a:tcPr/>
                </a:tc>
                <a:extLst>
                  <a:ext uri="{0D108BD9-81ED-4DB2-BD59-A6C34878D82A}">
                    <a16:rowId xmlns:a16="http://schemas.microsoft.com/office/drawing/2014/main" val="10001"/>
                  </a:ext>
                </a:extLst>
              </a:tr>
              <a:tr h="1656975">
                <a:tc>
                  <a:txBody>
                    <a:bodyPr/>
                    <a:lstStyle/>
                    <a:p>
                      <a:pPr marL="0" lvl="0" indent="0" algn="just" rtl="0">
                        <a:spcBef>
                          <a:spcPts val="0"/>
                        </a:spcBef>
                        <a:spcAft>
                          <a:spcPts val="0"/>
                        </a:spcAft>
                        <a:buNone/>
                      </a:pPr>
                      <a:r>
                        <a:rPr lang="en" sz="1500"/>
                        <a:t>El cliente se encuentra complacido con la reserva de mesas, ahorrándole tiempo de estadía en el restaurante.</a:t>
                      </a:r>
                      <a:endParaRPr sz="1500"/>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a:txBody>
                    <a:bodyPr/>
                    <a:lstStyle/>
                    <a:p>
                      <a:pPr marL="0" lvl="0" indent="0" algn="just" rtl="0">
                        <a:spcBef>
                          <a:spcPts val="0"/>
                        </a:spcBef>
                        <a:spcAft>
                          <a:spcPts val="0"/>
                        </a:spcAft>
                        <a:buNone/>
                      </a:pPr>
                      <a:r>
                        <a:rPr lang="en" sz="1500" dirty="0"/>
                        <a:t>Creemos que el cliente requiere </a:t>
                      </a:r>
                      <a:r>
                        <a:rPr lang="en" sz="1500" b="1" dirty="0"/>
                        <a:t>reservar una mesa</a:t>
                      </a:r>
                      <a:r>
                        <a:rPr lang="en" sz="1500" dirty="0"/>
                        <a:t> en el establecimiento a una hora escogida. Sabremos que estamos bien cuando veamos los siguientes comentarios del mercado: el cliente ahorra tiempo de estadía en el restaurante.</a:t>
                      </a:r>
                      <a:endParaRPr sz="1500" dirty="0"/>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395096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501;p34">
            <a:extLst>
              <a:ext uri="{FF2B5EF4-FFF2-40B4-BE49-F238E27FC236}">
                <a16:creationId xmlns:a16="http://schemas.microsoft.com/office/drawing/2014/main" id="{3A1CBE8E-B158-4749-8081-D169D6EF54E7}"/>
              </a:ext>
            </a:extLst>
          </p:cNvPr>
          <p:cNvGraphicFramePr/>
          <p:nvPr/>
        </p:nvGraphicFramePr>
        <p:xfrm>
          <a:off x="952500" y="695250"/>
          <a:ext cx="7239000" cy="401881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1353150">
                <a:tc>
                  <a:txBody>
                    <a:bodyPr/>
                    <a:lstStyle/>
                    <a:p>
                      <a:pPr marL="0" lvl="0" indent="0" algn="just" rtl="0">
                        <a:spcBef>
                          <a:spcPts val="0"/>
                        </a:spcBef>
                        <a:spcAft>
                          <a:spcPts val="0"/>
                        </a:spcAft>
                        <a:buNone/>
                      </a:pPr>
                      <a:r>
                        <a:rPr lang="en" sz="1600">
                          <a:latin typeface="Lato"/>
                          <a:ea typeface="Lato"/>
                          <a:cs typeface="Lato"/>
                          <a:sym typeface="Lato"/>
                        </a:rPr>
                        <a:t>El negocio necesita contar con un sistema que muestre un reporte de los ingredientes que no han sido solicitados en los platos de forma mensual.</a:t>
                      </a:r>
                      <a:endParaRPr sz="160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rowSpan="4">
                  <a:txBody>
                    <a:bodyPr/>
                    <a:lstStyle/>
                    <a:p>
                      <a:pPr marL="0" lvl="0" indent="0" algn="just" rtl="0">
                        <a:spcBef>
                          <a:spcPts val="0"/>
                        </a:spcBef>
                        <a:spcAft>
                          <a:spcPts val="0"/>
                        </a:spcAft>
                        <a:buNone/>
                      </a:pPr>
                      <a:r>
                        <a:rPr lang="en" sz="1600" dirty="0">
                          <a:latin typeface="Lato"/>
                          <a:ea typeface="Lato"/>
                          <a:cs typeface="Lato"/>
                          <a:sym typeface="Lato"/>
                        </a:rPr>
                        <a:t>Creemos que el negocio necesita contar con un </a:t>
                      </a:r>
                      <a:r>
                        <a:rPr lang="en" sz="1600" b="1" dirty="0">
                          <a:latin typeface="Lato"/>
                          <a:ea typeface="Lato"/>
                          <a:cs typeface="Lato"/>
                          <a:sym typeface="Lato"/>
                        </a:rPr>
                        <a:t>reporte de los insumos </a:t>
                      </a:r>
                      <a:r>
                        <a:rPr lang="en" sz="1600" dirty="0">
                          <a:latin typeface="Lato"/>
                          <a:ea typeface="Lato"/>
                          <a:cs typeface="Lato"/>
                          <a:sym typeface="Lato"/>
                        </a:rPr>
                        <a:t>utilizados de forma semanal. Sabremos que estamos bien cuando veamos el siguiente comentario del mercado: disminución en los gastos de adquisición de ingredientes.</a:t>
                      </a:r>
                      <a:endParaRPr sz="1600" dirty="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extLst>
                  <a:ext uri="{0D108BD9-81ED-4DB2-BD59-A6C34878D82A}">
                    <a16:rowId xmlns:a16="http://schemas.microsoft.com/office/drawing/2014/main" val="10000"/>
                  </a:ext>
                </a:extLst>
              </a:tr>
              <a:tr h="1117325">
                <a:tc>
                  <a:txBody>
                    <a:bodyPr/>
                    <a:lstStyle/>
                    <a:p>
                      <a:pPr marL="0" lvl="0" indent="0" algn="just" rtl="0">
                        <a:spcBef>
                          <a:spcPts val="0"/>
                        </a:spcBef>
                        <a:spcAft>
                          <a:spcPts val="0"/>
                        </a:spcAft>
                        <a:buNone/>
                      </a:pPr>
                      <a:r>
                        <a:rPr lang="en" sz="1600">
                          <a:latin typeface="Lato"/>
                          <a:ea typeface="Lato"/>
                          <a:cs typeface="Lato"/>
                          <a:sym typeface="Lato"/>
                        </a:rPr>
                        <a:t>El negocio posee un mayor control de los insumos utilizados en la preparación de los platillos seleccionados.</a:t>
                      </a:r>
                      <a:endParaRPr sz="160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vMerge="1">
                  <a:txBody>
                    <a:bodyPr/>
                    <a:lstStyle/>
                    <a:p>
                      <a:endParaRPr lang="es-PE"/>
                    </a:p>
                  </a:txBody>
                  <a:tcPr/>
                </a:tc>
                <a:extLst>
                  <a:ext uri="{0D108BD9-81ED-4DB2-BD59-A6C34878D82A}">
                    <a16:rowId xmlns:a16="http://schemas.microsoft.com/office/drawing/2014/main" val="10001"/>
                  </a:ext>
                </a:extLst>
              </a:tr>
              <a:tr h="729275">
                <a:tc>
                  <a:txBody>
                    <a:bodyPr/>
                    <a:lstStyle/>
                    <a:p>
                      <a:pPr marL="0" lvl="0" indent="0" algn="just" rtl="0">
                        <a:spcBef>
                          <a:spcPts val="0"/>
                        </a:spcBef>
                        <a:spcAft>
                          <a:spcPts val="0"/>
                        </a:spcAft>
                        <a:buNone/>
                      </a:pPr>
                      <a:r>
                        <a:rPr lang="en" sz="1600">
                          <a:latin typeface="Lato"/>
                          <a:ea typeface="Lato"/>
                          <a:cs typeface="Lato"/>
                          <a:sym typeface="Lato"/>
                        </a:rPr>
                        <a:t>El dueño del restaurante ahorra alimentos en cada plato.</a:t>
                      </a:r>
                      <a:endParaRPr sz="160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vMerge="1">
                  <a:txBody>
                    <a:bodyPr/>
                    <a:lstStyle/>
                    <a:p>
                      <a:endParaRPr lang="es-PE"/>
                    </a:p>
                  </a:txBody>
                  <a:tcPr/>
                </a:tc>
                <a:extLst>
                  <a:ext uri="{0D108BD9-81ED-4DB2-BD59-A6C34878D82A}">
                    <a16:rowId xmlns:a16="http://schemas.microsoft.com/office/drawing/2014/main" val="10002"/>
                  </a:ext>
                </a:extLst>
              </a:tr>
              <a:tr h="729275">
                <a:tc>
                  <a:txBody>
                    <a:bodyPr/>
                    <a:lstStyle/>
                    <a:p>
                      <a:pPr marL="0" lvl="0" indent="0" algn="just" rtl="0">
                        <a:spcBef>
                          <a:spcPts val="0"/>
                        </a:spcBef>
                        <a:spcAft>
                          <a:spcPts val="0"/>
                        </a:spcAft>
                        <a:buNone/>
                      </a:pPr>
                      <a:r>
                        <a:rPr lang="en" sz="1600" dirty="0">
                          <a:latin typeface="Lato"/>
                          <a:ea typeface="Lato"/>
                          <a:cs typeface="Lato"/>
                          <a:sym typeface="Lato"/>
                        </a:rPr>
                        <a:t>El dueño tiene control de la cantidad de insumos utilizados durante el día</a:t>
                      </a:r>
                      <a:endParaRPr sz="1600" dirty="0">
                        <a:latin typeface="Lato"/>
                        <a:ea typeface="Lato"/>
                        <a:cs typeface="Lato"/>
                        <a:sym typeface="Lato"/>
                      </a:endParaRPr>
                    </a:p>
                  </a:txBody>
                  <a:tcPr marL="91425" marR="91425" marT="91425" marB="91425">
                    <a:lnL w="28575" cap="flat" cmpd="sng">
                      <a:solidFill>
                        <a:srgbClr val="02BDC7"/>
                      </a:solidFill>
                      <a:prstDash val="solid"/>
                      <a:round/>
                      <a:headEnd type="none" w="sm" len="sm"/>
                      <a:tailEnd type="none" w="sm" len="sm"/>
                    </a:lnL>
                    <a:lnR w="28575" cap="flat" cmpd="sng">
                      <a:solidFill>
                        <a:srgbClr val="02BDC7"/>
                      </a:solidFill>
                      <a:prstDash val="solid"/>
                      <a:round/>
                      <a:headEnd type="none" w="sm" len="sm"/>
                      <a:tailEnd type="none" w="sm" len="sm"/>
                    </a:lnR>
                    <a:lnT w="28575" cap="flat" cmpd="sng">
                      <a:solidFill>
                        <a:srgbClr val="02BDC7"/>
                      </a:solidFill>
                      <a:prstDash val="solid"/>
                      <a:round/>
                      <a:headEnd type="none" w="sm" len="sm"/>
                      <a:tailEnd type="none" w="sm" len="sm"/>
                    </a:lnT>
                    <a:lnB w="28575" cap="flat" cmpd="sng">
                      <a:solidFill>
                        <a:srgbClr val="02BDC7"/>
                      </a:solidFill>
                      <a:prstDash val="solid"/>
                      <a:round/>
                      <a:headEnd type="none" w="sm" len="sm"/>
                      <a:tailEnd type="none" w="sm" len="sm"/>
                    </a:lnB>
                  </a:tcPr>
                </a:tc>
                <a:tc vMerge="1">
                  <a:txBody>
                    <a:bodyPr/>
                    <a:lstStyle/>
                    <a:p>
                      <a:endParaRPr lang="es-PE"/>
                    </a:p>
                  </a:txBody>
                  <a:tcPr/>
                </a:tc>
                <a:extLst>
                  <a:ext uri="{0D108BD9-81ED-4DB2-BD59-A6C34878D82A}">
                    <a16:rowId xmlns:a16="http://schemas.microsoft.com/office/drawing/2014/main" val="10003"/>
                  </a:ext>
                </a:extLst>
              </a:tr>
            </a:tbl>
          </a:graphicData>
        </a:graphic>
      </p:graphicFrame>
      <p:pic>
        <p:nvPicPr>
          <p:cNvPr id="2050" name="Picture 2" descr="Iconos De Equipo, Hipótesis, La Investigación imagen png - imagen ...">
            <a:extLst>
              <a:ext uri="{FF2B5EF4-FFF2-40B4-BE49-F238E27FC236}">
                <a16:creationId xmlns:a16="http://schemas.microsoft.com/office/drawing/2014/main" id="{9C9122BA-D9FC-4A6B-A587-E4F06D5CF89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0296" t="15575" r="21266" b="16331"/>
          <a:stretch/>
        </p:blipFill>
        <p:spPr bwMode="auto">
          <a:xfrm>
            <a:off x="7158382" y="5039541"/>
            <a:ext cx="4152348" cy="337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1598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
            <a:extLst>
              <a:ext uri="{FF2B5EF4-FFF2-40B4-BE49-F238E27FC236}">
                <a16:creationId xmlns:a16="http://schemas.microsoft.com/office/drawing/2014/main" id="{9DED6100-4655-4921-AE41-F244E45BF186}"/>
              </a:ext>
            </a:extLst>
          </p:cNvPr>
          <p:cNvSpPr txBox="1"/>
          <p:nvPr/>
        </p:nvSpPr>
        <p:spPr>
          <a:xfrm>
            <a:off x="624938" y="1846315"/>
            <a:ext cx="1748877"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rPr lang="en-US" dirty="0"/>
              <a:t>Logro</a:t>
            </a:r>
            <a:endParaRPr dirty="0"/>
          </a:p>
        </p:txBody>
      </p:sp>
      <p:sp>
        <p:nvSpPr>
          <p:cNvPr id="3" name="https://developer.apple.com">
            <a:extLst>
              <a:ext uri="{FF2B5EF4-FFF2-40B4-BE49-F238E27FC236}">
                <a16:creationId xmlns:a16="http://schemas.microsoft.com/office/drawing/2014/main" id="{0D1B277F-B20D-4171-BDB0-30F32E70C942}"/>
              </a:ext>
            </a:extLst>
          </p:cNvPr>
          <p:cNvSpPr txBox="1"/>
          <p:nvPr/>
        </p:nvSpPr>
        <p:spPr>
          <a:xfrm>
            <a:off x="669059" y="3563620"/>
            <a:ext cx="11666681" cy="2626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just"/>
            <a:r>
              <a:rPr lang="es-AR" sz="3200" dirty="0">
                <a:solidFill>
                  <a:schemeClr val="tx1"/>
                </a:solidFill>
              </a:rPr>
              <a:t>Alcanzar el </a:t>
            </a:r>
            <a:r>
              <a:rPr lang="es-AR" sz="3200" dirty="0" err="1">
                <a:solidFill>
                  <a:schemeClr val="tx1"/>
                </a:solidFill>
              </a:rPr>
              <a:t>Student</a:t>
            </a:r>
            <a:r>
              <a:rPr lang="es-AR" sz="3200" dirty="0">
                <a:solidFill>
                  <a:schemeClr val="tx1"/>
                </a:solidFill>
              </a:rPr>
              <a:t> </a:t>
            </a:r>
            <a:r>
              <a:rPr lang="es-AR" sz="3200" dirty="0" err="1">
                <a:solidFill>
                  <a:schemeClr val="tx1"/>
                </a:solidFill>
              </a:rPr>
              <a:t>Outcome</a:t>
            </a:r>
            <a:r>
              <a:rPr lang="es-AR" sz="3200" dirty="0">
                <a:solidFill>
                  <a:schemeClr val="tx1"/>
                </a:solidFill>
              </a:rPr>
              <a:t> (ABET): La capacidad de funcionar efectivamente en un equipo cuyos miembros juntos proporcionan liderazgo, crean un entorno de colaboración e inclusivo, establecen objetivos, planifican tareas y cumplen objetivos.</a:t>
            </a:r>
          </a:p>
          <a:p>
            <a:endParaRPr dirty="0">
              <a:solidFill>
                <a:schemeClr val="tx1"/>
              </a:solidFill>
            </a:endParaRPr>
          </a:p>
        </p:txBody>
      </p:sp>
    </p:spTree>
    <p:extLst>
      <p:ext uri="{BB962C8B-B14F-4D97-AF65-F5344CB8AC3E}">
        <p14:creationId xmlns:p14="http://schemas.microsoft.com/office/powerpoint/2010/main" val="75274978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229595" y="-188468"/>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22554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PRODUCTO</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232595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SUPUESTOS</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47851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CARACTERISTICAS</a:t>
            </a:r>
            <a:endParaRPr sz="3600" dirty="0">
              <a:solidFill>
                <a:schemeClr val="tx2"/>
              </a:solidFill>
            </a:endParaRPr>
          </a:p>
        </p:txBody>
      </p:sp>
      <p:sp>
        <p:nvSpPr>
          <p:cNvPr id="14" name="TEMA 2">
            <a:extLst>
              <a:ext uri="{FF2B5EF4-FFF2-40B4-BE49-F238E27FC236}">
                <a16:creationId xmlns:a16="http://schemas.microsoft.com/office/drawing/2014/main" id="{9FFE4053-0C19-4F21-B3FC-149C7AFDDC5D}"/>
              </a:ext>
            </a:extLst>
          </p:cNvPr>
          <p:cNvSpPr txBox="1"/>
          <p:nvPr/>
        </p:nvSpPr>
        <p:spPr>
          <a:xfrm>
            <a:off x="632410" y="4589627"/>
            <a:ext cx="20422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HIPOTESIS</a:t>
            </a:r>
            <a:endParaRPr sz="3600" dirty="0">
              <a:solidFill>
                <a:schemeClr val="tx2"/>
              </a:solidFill>
            </a:endParaRPr>
          </a:p>
        </p:txBody>
      </p:sp>
      <p:sp>
        <p:nvSpPr>
          <p:cNvPr id="15" name="TEMA 2">
            <a:extLst>
              <a:ext uri="{FF2B5EF4-FFF2-40B4-BE49-F238E27FC236}">
                <a16:creationId xmlns:a16="http://schemas.microsoft.com/office/drawing/2014/main" id="{BE401C9C-B753-4C05-81B2-F59085BC470A}"/>
              </a:ext>
            </a:extLst>
          </p:cNvPr>
          <p:cNvSpPr txBox="1"/>
          <p:nvPr/>
        </p:nvSpPr>
        <p:spPr>
          <a:xfrm>
            <a:off x="624938" y="5320694"/>
            <a:ext cx="206787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1"/>
                </a:solidFill>
              </a:rPr>
              <a:t>RESEARCH</a:t>
            </a:r>
            <a:endParaRPr sz="3600" dirty="0">
              <a:solidFill>
                <a:schemeClr val="tx1"/>
              </a:solidFill>
            </a:endParaRPr>
          </a:p>
        </p:txBody>
      </p:sp>
      <p:sp>
        <p:nvSpPr>
          <p:cNvPr id="16" name="TEMA 2">
            <a:extLst>
              <a:ext uri="{FF2B5EF4-FFF2-40B4-BE49-F238E27FC236}">
                <a16:creationId xmlns:a16="http://schemas.microsoft.com/office/drawing/2014/main" id="{04290615-756D-4A02-BC4B-76E7651B7617}"/>
              </a:ext>
            </a:extLst>
          </p:cNvPr>
          <p:cNvSpPr txBox="1"/>
          <p:nvPr/>
        </p:nvSpPr>
        <p:spPr>
          <a:xfrm>
            <a:off x="615964" y="5977284"/>
            <a:ext cx="298960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PERSONA</a:t>
            </a:r>
            <a:endParaRPr sz="3600" dirty="0">
              <a:solidFill>
                <a:schemeClr val="tx2"/>
              </a:solidFill>
            </a:endParaRPr>
          </a:p>
        </p:txBody>
      </p:sp>
      <p:sp>
        <p:nvSpPr>
          <p:cNvPr id="17" name="TEMA 2">
            <a:extLst>
              <a:ext uri="{FF2B5EF4-FFF2-40B4-BE49-F238E27FC236}">
                <a16:creationId xmlns:a16="http://schemas.microsoft.com/office/drawing/2014/main" id="{CB09A7F3-382D-41F7-8E3D-D7C2C1E491B8}"/>
              </a:ext>
            </a:extLst>
          </p:cNvPr>
          <p:cNvSpPr txBox="1"/>
          <p:nvPr/>
        </p:nvSpPr>
        <p:spPr>
          <a:xfrm>
            <a:off x="638057" y="6595774"/>
            <a:ext cx="37317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TASK MATRIX</a:t>
            </a:r>
            <a:endParaRPr sz="3600" dirty="0">
              <a:solidFill>
                <a:schemeClr val="tx2"/>
              </a:solidFill>
            </a:endParaRPr>
          </a:p>
        </p:txBody>
      </p:sp>
      <p:sp>
        <p:nvSpPr>
          <p:cNvPr id="18" name="TEMA 2">
            <a:extLst>
              <a:ext uri="{FF2B5EF4-FFF2-40B4-BE49-F238E27FC236}">
                <a16:creationId xmlns:a16="http://schemas.microsoft.com/office/drawing/2014/main" id="{01CEC11E-60E5-4297-AAC0-49CE45C81382}"/>
              </a:ext>
            </a:extLst>
          </p:cNvPr>
          <p:cNvSpPr txBox="1"/>
          <p:nvPr/>
        </p:nvSpPr>
        <p:spPr>
          <a:xfrm>
            <a:off x="638057" y="7237788"/>
            <a:ext cx="39449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JOURNEY MAP</a:t>
            </a:r>
            <a:endParaRPr sz="3600" dirty="0">
              <a:solidFill>
                <a:schemeClr val="tx2"/>
              </a:solidFill>
            </a:endParaRPr>
          </a:p>
        </p:txBody>
      </p:sp>
      <p:sp>
        <p:nvSpPr>
          <p:cNvPr id="20" name="TEMA 2">
            <a:extLst>
              <a:ext uri="{FF2B5EF4-FFF2-40B4-BE49-F238E27FC236}">
                <a16:creationId xmlns:a16="http://schemas.microsoft.com/office/drawing/2014/main" id="{BA9A9751-2567-40C3-B28E-915D743F6640}"/>
              </a:ext>
            </a:extLst>
          </p:cNvPr>
          <p:cNvSpPr txBox="1"/>
          <p:nvPr/>
        </p:nvSpPr>
        <p:spPr>
          <a:xfrm>
            <a:off x="614361" y="7842656"/>
            <a:ext cx="273792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STORIES</a:t>
            </a:r>
            <a:endParaRPr sz="3600" dirty="0">
              <a:solidFill>
                <a:schemeClr val="tx2"/>
              </a:solidFill>
            </a:endParaRPr>
          </a:p>
        </p:txBody>
      </p:sp>
    </p:spTree>
    <p:extLst>
      <p:ext uri="{BB962C8B-B14F-4D97-AF65-F5344CB8AC3E}">
        <p14:creationId xmlns:p14="http://schemas.microsoft.com/office/powerpoint/2010/main" val="315265229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502609"/>
            <a:ext cx="382155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Segmentos objetivo</a:t>
            </a:r>
            <a:endParaRPr dirty="0"/>
          </a:p>
        </p:txBody>
      </p:sp>
      <p:sp>
        <p:nvSpPr>
          <p:cNvPr id="139" name="https://developer.apple.com"/>
          <p:cNvSpPr txBox="1"/>
          <p:nvPr/>
        </p:nvSpPr>
        <p:spPr>
          <a:xfrm>
            <a:off x="740892" y="2855734"/>
            <a:ext cx="11523015" cy="4042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marL="457200" indent="-457200" algn="just">
              <a:buFont typeface="Arial" panose="020B0604020202020204" pitchFamily="34" charset="0"/>
              <a:buChar char="•"/>
            </a:pPr>
            <a:r>
              <a:rPr lang="es-AR" sz="3200" dirty="0">
                <a:solidFill>
                  <a:schemeClr val="tx1"/>
                </a:solidFill>
              </a:rPr>
              <a:t>Clientes entre 20-40 años que no cuentan con tiempo suficiente de espera.</a:t>
            </a:r>
            <a:br>
              <a:rPr lang="es-AR" sz="3200" dirty="0">
                <a:solidFill>
                  <a:schemeClr val="tx1"/>
                </a:solidFill>
              </a:rPr>
            </a:b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Clientes que prefieren personalizar su pedido según sus gustos.</a:t>
            </a:r>
            <a:br>
              <a:rPr lang="es-AR" sz="3200" dirty="0">
                <a:solidFill>
                  <a:schemeClr val="tx1"/>
                </a:solidFill>
              </a:rPr>
            </a:b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Clientes que optan por realizar reservas antes de acudir a un restaurante.</a:t>
            </a:r>
          </a:p>
          <a:p>
            <a:pPr algn="just"/>
            <a:endParaRPr lang="es-AR" sz="3200" dirty="0">
              <a:solidFill>
                <a:schemeClr val="tx1"/>
              </a:solidFill>
            </a:endParaRPr>
          </a:p>
        </p:txBody>
      </p:sp>
    </p:spTree>
    <p:extLst>
      <p:ext uri="{BB962C8B-B14F-4D97-AF65-F5344CB8AC3E}">
        <p14:creationId xmlns:p14="http://schemas.microsoft.com/office/powerpoint/2010/main" val="378130593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601914"/>
            <a:ext cx="274915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Competidores</a:t>
            </a:r>
            <a:endParaRPr dirty="0"/>
          </a:p>
        </p:txBody>
      </p:sp>
      <p:sp>
        <p:nvSpPr>
          <p:cNvPr id="139" name="https://developer.apple.com"/>
          <p:cNvSpPr txBox="1"/>
          <p:nvPr/>
        </p:nvSpPr>
        <p:spPr>
          <a:xfrm>
            <a:off x="740892" y="1293705"/>
            <a:ext cx="11523015" cy="8474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just"/>
            <a:r>
              <a:rPr lang="es-AR" sz="3200" dirty="0">
                <a:solidFill>
                  <a:schemeClr val="tx1"/>
                </a:solidFill>
              </a:rPr>
              <a:t>Entre los competidores se encuentran los restaurantes que cuentan con aplicativos que permitan reservar mesas y/o realizar pedidos. Estos pueden ser:</a:t>
            </a:r>
          </a:p>
          <a:p>
            <a:pPr marL="457200" indent="-457200" algn="just">
              <a:buFont typeface="Arial" panose="020B0604020202020204" pitchFamily="34" charset="0"/>
              <a:buChar char="•"/>
            </a:pPr>
            <a:r>
              <a:rPr lang="es-AR" sz="3200" b="1" dirty="0">
                <a:solidFill>
                  <a:schemeClr val="tx1"/>
                </a:solidFill>
              </a:rPr>
              <a:t>Mesas 24/7: </a:t>
            </a:r>
            <a:r>
              <a:rPr lang="es-AR" sz="3200" dirty="0">
                <a:solidFill>
                  <a:schemeClr val="tx1"/>
                </a:solidFill>
              </a:rPr>
              <a:t>Aplicación que te lista los mejores restaurantes de la ciudad, estos pueden ser elegidos según el tipo de comida, muestra las horas de reserva.</a:t>
            </a:r>
          </a:p>
          <a:p>
            <a:pPr algn="just"/>
            <a:endParaRPr lang="es-AR" sz="3200" dirty="0">
              <a:solidFill>
                <a:schemeClr val="tx1"/>
              </a:solidFill>
            </a:endParaRPr>
          </a:p>
          <a:p>
            <a:pPr marL="457200" indent="-457200" algn="just">
              <a:buFont typeface="Arial" panose="020B0604020202020204" pitchFamily="34" charset="0"/>
              <a:buChar char="•"/>
            </a:pPr>
            <a:r>
              <a:rPr lang="es-AR" sz="3200" b="1" dirty="0">
                <a:solidFill>
                  <a:schemeClr val="tx1"/>
                </a:solidFill>
              </a:rPr>
              <a:t>El tenedor: </a:t>
            </a:r>
            <a:r>
              <a:rPr lang="es-AR" sz="3200" dirty="0">
                <a:solidFill>
                  <a:schemeClr val="tx1"/>
                </a:solidFill>
              </a:rPr>
              <a:t>Aplicación que permite reservar mesas en restaurantes españoles, ofrece una búsqueda de ofertas.</a:t>
            </a:r>
          </a:p>
          <a:p>
            <a:pPr algn="just"/>
            <a:endParaRPr lang="es-AR" sz="3200" dirty="0">
              <a:solidFill>
                <a:schemeClr val="tx1"/>
              </a:solidFill>
            </a:endParaRPr>
          </a:p>
          <a:p>
            <a:pPr marL="457200" indent="-457200" algn="just">
              <a:buFont typeface="Arial" panose="020B0604020202020204" pitchFamily="34" charset="0"/>
              <a:buChar char="•"/>
            </a:pPr>
            <a:r>
              <a:rPr lang="es-AR" sz="3200" b="1" dirty="0">
                <a:solidFill>
                  <a:schemeClr val="tx1"/>
                </a:solidFill>
              </a:rPr>
              <a:t>GoChef: </a:t>
            </a:r>
            <a:r>
              <a:rPr lang="es-AR" sz="3200" dirty="0">
                <a:solidFill>
                  <a:schemeClr val="tx1"/>
                </a:solidFill>
              </a:rPr>
              <a:t>Aplicación que ofrece realizar un pedido y este se encuentre listo cuando se visita el restaurante. Disponible sólo en Madrid, España.</a:t>
            </a:r>
          </a:p>
          <a:p>
            <a:pPr algn="just"/>
            <a:endParaRPr lang="es-AR" sz="3200" dirty="0">
              <a:solidFill>
                <a:schemeClr val="tx1"/>
              </a:solidFill>
            </a:endParaRPr>
          </a:p>
          <a:p>
            <a:pPr marL="457200" indent="-457200" algn="just">
              <a:buFont typeface="Arial" panose="020B0604020202020204" pitchFamily="34" charset="0"/>
              <a:buChar char="•"/>
            </a:pPr>
            <a:r>
              <a:rPr lang="es-AR" sz="3200" b="1" dirty="0">
                <a:solidFill>
                  <a:schemeClr val="tx1"/>
                </a:solidFill>
              </a:rPr>
              <a:t>MyTable: </a:t>
            </a:r>
            <a:r>
              <a:rPr lang="es-AR" sz="3200" dirty="0">
                <a:solidFill>
                  <a:schemeClr val="tx1"/>
                </a:solidFill>
              </a:rPr>
              <a:t>Aplicación que permite reservas mesas en miles de restaurantes en toda Europa.</a:t>
            </a:r>
          </a:p>
          <a:p>
            <a:pPr algn="just"/>
            <a:endParaRPr lang="es-AR" sz="3200" dirty="0">
              <a:solidFill>
                <a:schemeClr val="tx1"/>
              </a:solidFill>
            </a:endParaRPr>
          </a:p>
        </p:txBody>
      </p:sp>
    </p:spTree>
    <p:extLst>
      <p:ext uri="{BB962C8B-B14F-4D97-AF65-F5344CB8AC3E}">
        <p14:creationId xmlns:p14="http://schemas.microsoft.com/office/powerpoint/2010/main" val="267745776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760940"/>
            <a:ext cx="425917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Análisis de entrevistas</a:t>
            </a:r>
            <a:endParaRPr dirty="0"/>
          </a:p>
        </p:txBody>
      </p:sp>
      <p:sp>
        <p:nvSpPr>
          <p:cNvPr id="139" name="https://developer.apple.com"/>
          <p:cNvSpPr txBox="1"/>
          <p:nvPr/>
        </p:nvSpPr>
        <p:spPr>
          <a:xfrm>
            <a:off x="740892" y="1771928"/>
            <a:ext cx="11523015" cy="7489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just"/>
            <a:r>
              <a:rPr lang="es-AR" sz="3200" dirty="0">
                <a:solidFill>
                  <a:schemeClr val="tx1"/>
                </a:solidFill>
              </a:rPr>
              <a:t>Nuestros entrevistados están de acuerdo en que se encuentran inconformes con la atención que han recibido cuando visitaron un restaurante, ya que en la mayoría de estos, por no decir todos, han recibido un servicio que no ha sido complaciente en absoluto; siendo una de las principales razones la demora en la toma de los pedidos. Así también, algunos de estos no se sienten cómodos al usar aplicaciones, ya que en la mayoría de ellos te piden registrar una tarjeta de débito. Además, los entrevistados se sienten inconformes porque, algunas veces, le sirvieron un platillo diferente al que habían pedido. También, cuando se acercaban al restaurante, las mesas se encontraban abarrotadas, ocasionando disguste en los entrevistados, y debido a que nuestros entrevistados son jóvenes universitarios, no cuentan con mucho tiempo disponible para esperar hasta que se desocupe una mesa.</a:t>
            </a:r>
          </a:p>
          <a:p>
            <a:pPr algn="just"/>
            <a:endParaRPr lang="es-AR" sz="3200" dirty="0">
              <a:solidFill>
                <a:schemeClr val="tx1"/>
              </a:solidFill>
            </a:endParaRPr>
          </a:p>
        </p:txBody>
      </p:sp>
    </p:spTree>
    <p:extLst>
      <p:ext uri="{BB962C8B-B14F-4D97-AF65-F5344CB8AC3E}">
        <p14:creationId xmlns:p14="http://schemas.microsoft.com/office/powerpoint/2010/main" val="367669756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229595" y="-188468"/>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22554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PRODUCTO</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232595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SUPUESTOS</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47851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CARACTERISTICAS</a:t>
            </a:r>
            <a:endParaRPr sz="3600" dirty="0">
              <a:solidFill>
                <a:schemeClr val="tx2"/>
              </a:solidFill>
            </a:endParaRPr>
          </a:p>
        </p:txBody>
      </p:sp>
      <p:sp>
        <p:nvSpPr>
          <p:cNvPr id="14" name="TEMA 2">
            <a:extLst>
              <a:ext uri="{FF2B5EF4-FFF2-40B4-BE49-F238E27FC236}">
                <a16:creationId xmlns:a16="http://schemas.microsoft.com/office/drawing/2014/main" id="{9FFE4053-0C19-4F21-B3FC-149C7AFDDC5D}"/>
              </a:ext>
            </a:extLst>
          </p:cNvPr>
          <p:cNvSpPr txBox="1"/>
          <p:nvPr/>
        </p:nvSpPr>
        <p:spPr>
          <a:xfrm>
            <a:off x="632410" y="4589627"/>
            <a:ext cx="20422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HIPOTESIS</a:t>
            </a:r>
            <a:endParaRPr sz="3600" dirty="0">
              <a:solidFill>
                <a:schemeClr val="tx2"/>
              </a:solidFill>
            </a:endParaRPr>
          </a:p>
        </p:txBody>
      </p:sp>
      <p:sp>
        <p:nvSpPr>
          <p:cNvPr id="15" name="TEMA 2">
            <a:extLst>
              <a:ext uri="{FF2B5EF4-FFF2-40B4-BE49-F238E27FC236}">
                <a16:creationId xmlns:a16="http://schemas.microsoft.com/office/drawing/2014/main" id="{BE401C9C-B753-4C05-81B2-F59085BC470A}"/>
              </a:ext>
            </a:extLst>
          </p:cNvPr>
          <p:cNvSpPr txBox="1"/>
          <p:nvPr/>
        </p:nvSpPr>
        <p:spPr>
          <a:xfrm>
            <a:off x="624938" y="5320694"/>
            <a:ext cx="206787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RESEARCH</a:t>
            </a:r>
            <a:endParaRPr sz="3600" dirty="0">
              <a:solidFill>
                <a:schemeClr val="tx2"/>
              </a:solidFill>
            </a:endParaRPr>
          </a:p>
        </p:txBody>
      </p:sp>
      <p:sp>
        <p:nvSpPr>
          <p:cNvPr id="16" name="TEMA 2">
            <a:extLst>
              <a:ext uri="{FF2B5EF4-FFF2-40B4-BE49-F238E27FC236}">
                <a16:creationId xmlns:a16="http://schemas.microsoft.com/office/drawing/2014/main" id="{04290615-756D-4A02-BC4B-76E7651B7617}"/>
              </a:ext>
            </a:extLst>
          </p:cNvPr>
          <p:cNvSpPr txBox="1"/>
          <p:nvPr/>
        </p:nvSpPr>
        <p:spPr>
          <a:xfrm>
            <a:off x="615964" y="5977284"/>
            <a:ext cx="298960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USER PERSONA</a:t>
            </a:r>
            <a:endParaRPr sz="3600" dirty="0">
              <a:solidFill>
                <a:schemeClr val="tx1"/>
              </a:solidFill>
            </a:endParaRPr>
          </a:p>
        </p:txBody>
      </p:sp>
      <p:sp>
        <p:nvSpPr>
          <p:cNvPr id="17" name="TEMA 2">
            <a:extLst>
              <a:ext uri="{FF2B5EF4-FFF2-40B4-BE49-F238E27FC236}">
                <a16:creationId xmlns:a16="http://schemas.microsoft.com/office/drawing/2014/main" id="{CB09A7F3-382D-41F7-8E3D-D7C2C1E491B8}"/>
              </a:ext>
            </a:extLst>
          </p:cNvPr>
          <p:cNvSpPr txBox="1"/>
          <p:nvPr/>
        </p:nvSpPr>
        <p:spPr>
          <a:xfrm>
            <a:off x="638057" y="6595774"/>
            <a:ext cx="37317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TASK MATRIX</a:t>
            </a:r>
            <a:endParaRPr sz="3600" dirty="0">
              <a:solidFill>
                <a:schemeClr val="tx2"/>
              </a:solidFill>
            </a:endParaRPr>
          </a:p>
        </p:txBody>
      </p:sp>
      <p:sp>
        <p:nvSpPr>
          <p:cNvPr id="18" name="TEMA 2">
            <a:extLst>
              <a:ext uri="{FF2B5EF4-FFF2-40B4-BE49-F238E27FC236}">
                <a16:creationId xmlns:a16="http://schemas.microsoft.com/office/drawing/2014/main" id="{01CEC11E-60E5-4297-AAC0-49CE45C81382}"/>
              </a:ext>
            </a:extLst>
          </p:cNvPr>
          <p:cNvSpPr txBox="1"/>
          <p:nvPr/>
        </p:nvSpPr>
        <p:spPr>
          <a:xfrm>
            <a:off x="638057" y="7237788"/>
            <a:ext cx="39449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JOURNEY MAP</a:t>
            </a:r>
            <a:endParaRPr sz="3600" dirty="0">
              <a:solidFill>
                <a:schemeClr val="tx2"/>
              </a:solidFill>
            </a:endParaRPr>
          </a:p>
        </p:txBody>
      </p:sp>
      <p:sp>
        <p:nvSpPr>
          <p:cNvPr id="20" name="TEMA 2">
            <a:extLst>
              <a:ext uri="{FF2B5EF4-FFF2-40B4-BE49-F238E27FC236}">
                <a16:creationId xmlns:a16="http://schemas.microsoft.com/office/drawing/2014/main" id="{BA9A9751-2567-40C3-B28E-915D743F6640}"/>
              </a:ext>
            </a:extLst>
          </p:cNvPr>
          <p:cNvSpPr txBox="1"/>
          <p:nvPr/>
        </p:nvSpPr>
        <p:spPr>
          <a:xfrm>
            <a:off x="614361" y="7842656"/>
            <a:ext cx="273792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STORIES</a:t>
            </a:r>
            <a:endParaRPr sz="3600" dirty="0">
              <a:solidFill>
                <a:schemeClr val="tx2"/>
              </a:solidFill>
            </a:endParaRPr>
          </a:p>
        </p:txBody>
      </p:sp>
    </p:spTree>
    <p:extLst>
      <p:ext uri="{BB962C8B-B14F-4D97-AF65-F5344CB8AC3E}">
        <p14:creationId xmlns:p14="http://schemas.microsoft.com/office/powerpoint/2010/main" val="37981252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004C776-61C4-416E-8D4C-A691CF887835}"/>
              </a:ext>
            </a:extLst>
          </p:cNvPr>
          <p:cNvPicPr/>
          <p:nvPr/>
        </p:nvPicPr>
        <p:blipFill>
          <a:blip r:embed="rId3"/>
          <a:stretch>
            <a:fillRect/>
          </a:stretch>
        </p:blipFill>
        <p:spPr>
          <a:xfrm>
            <a:off x="193040" y="175098"/>
            <a:ext cx="6309360" cy="5781675"/>
          </a:xfrm>
          <a:prstGeom prst="rect">
            <a:avLst/>
          </a:prstGeom>
        </p:spPr>
      </p:pic>
      <p:pic>
        <p:nvPicPr>
          <p:cNvPr id="6" name="Imagen 5">
            <a:extLst>
              <a:ext uri="{FF2B5EF4-FFF2-40B4-BE49-F238E27FC236}">
                <a16:creationId xmlns:a16="http://schemas.microsoft.com/office/drawing/2014/main" id="{D47B3CFD-2A03-4103-9569-B6B139F5DFBF}"/>
              </a:ext>
            </a:extLst>
          </p:cNvPr>
          <p:cNvPicPr/>
          <p:nvPr/>
        </p:nvPicPr>
        <p:blipFill>
          <a:blip r:embed="rId4"/>
          <a:stretch>
            <a:fillRect/>
          </a:stretch>
        </p:blipFill>
        <p:spPr>
          <a:xfrm>
            <a:off x="6502400" y="3250727"/>
            <a:ext cx="6309360" cy="6327775"/>
          </a:xfrm>
          <a:prstGeom prst="rect">
            <a:avLst/>
          </a:prstGeom>
        </p:spPr>
      </p:pic>
    </p:spTree>
    <p:extLst>
      <p:ext uri="{BB962C8B-B14F-4D97-AF65-F5344CB8AC3E}">
        <p14:creationId xmlns:p14="http://schemas.microsoft.com/office/powerpoint/2010/main" val="7410905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9F13251-860D-46CE-A41E-78DA2FBE23EF}"/>
              </a:ext>
            </a:extLst>
          </p:cNvPr>
          <p:cNvPicPr/>
          <p:nvPr/>
        </p:nvPicPr>
        <p:blipFill>
          <a:blip r:embed="rId2"/>
          <a:stretch>
            <a:fillRect/>
          </a:stretch>
        </p:blipFill>
        <p:spPr>
          <a:xfrm>
            <a:off x="193040" y="201869"/>
            <a:ext cx="6309360" cy="6509385"/>
          </a:xfrm>
          <a:prstGeom prst="rect">
            <a:avLst/>
          </a:prstGeom>
        </p:spPr>
      </p:pic>
      <p:pic>
        <p:nvPicPr>
          <p:cNvPr id="5" name="Picture 23">
            <a:extLst>
              <a:ext uri="{FF2B5EF4-FFF2-40B4-BE49-F238E27FC236}">
                <a16:creationId xmlns:a16="http://schemas.microsoft.com/office/drawing/2014/main" id="{926AEABD-8BFA-4415-8549-8B74C5E292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02400" y="3912174"/>
            <a:ext cx="6309360" cy="5598160"/>
          </a:xfrm>
          <a:prstGeom prst="rect">
            <a:avLst/>
          </a:prstGeom>
          <a:noFill/>
          <a:ln>
            <a:noFill/>
          </a:ln>
        </p:spPr>
      </p:pic>
    </p:spTree>
    <p:extLst>
      <p:ext uri="{BB962C8B-B14F-4D97-AF65-F5344CB8AC3E}">
        <p14:creationId xmlns:p14="http://schemas.microsoft.com/office/powerpoint/2010/main" val="419009432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229595" y="-188468"/>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22554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PRODUCTO</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232595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SUPUESTOS</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47851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CARACTERISTICAS</a:t>
            </a:r>
            <a:endParaRPr sz="3600" dirty="0">
              <a:solidFill>
                <a:schemeClr val="tx2"/>
              </a:solidFill>
            </a:endParaRPr>
          </a:p>
        </p:txBody>
      </p:sp>
      <p:sp>
        <p:nvSpPr>
          <p:cNvPr id="14" name="TEMA 2">
            <a:extLst>
              <a:ext uri="{FF2B5EF4-FFF2-40B4-BE49-F238E27FC236}">
                <a16:creationId xmlns:a16="http://schemas.microsoft.com/office/drawing/2014/main" id="{9FFE4053-0C19-4F21-B3FC-149C7AFDDC5D}"/>
              </a:ext>
            </a:extLst>
          </p:cNvPr>
          <p:cNvSpPr txBox="1"/>
          <p:nvPr/>
        </p:nvSpPr>
        <p:spPr>
          <a:xfrm>
            <a:off x="632410" y="4589627"/>
            <a:ext cx="20422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HIPOTESIS</a:t>
            </a:r>
            <a:endParaRPr sz="3600" dirty="0">
              <a:solidFill>
                <a:schemeClr val="tx2"/>
              </a:solidFill>
            </a:endParaRPr>
          </a:p>
        </p:txBody>
      </p:sp>
      <p:sp>
        <p:nvSpPr>
          <p:cNvPr id="15" name="TEMA 2">
            <a:extLst>
              <a:ext uri="{FF2B5EF4-FFF2-40B4-BE49-F238E27FC236}">
                <a16:creationId xmlns:a16="http://schemas.microsoft.com/office/drawing/2014/main" id="{BE401C9C-B753-4C05-81B2-F59085BC470A}"/>
              </a:ext>
            </a:extLst>
          </p:cNvPr>
          <p:cNvSpPr txBox="1"/>
          <p:nvPr/>
        </p:nvSpPr>
        <p:spPr>
          <a:xfrm>
            <a:off x="624938" y="5320694"/>
            <a:ext cx="206787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RESEARCH</a:t>
            </a:r>
            <a:endParaRPr sz="3600" dirty="0">
              <a:solidFill>
                <a:schemeClr val="tx2"/>
              </a:solidFill>
            </a:endParaRPr>
          </a:p>
        </p:txBody>
      </p:sp>
      <p:sp>
        <p:nvSpPr>
          <p:cNvPr id="16" name="TEMA 2">
            <a:extLst>
              <a:ext uri="{FF2B5EF4-FFF2-40B4-BE49-F238E27FC236}">
                <a16:creationId xmlns:a16="http://schemas.microsoft.com/office/drawing/2014/main" id="{04290615-756D-4A02-BC4B-76E7651B7617}"/>
              </a:ext>
            </a:extLst>
          </p:cNvPr>
          <p:cNvSpPr txBox="1"/>
          <p:nvPr/>
        </p:nvSpPr>
        <p:spPr>
          <a:xfrm>
            <a:off x="615964" y="5977284"/>
            <a:ext cx="298960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PERSONA</a:t>
            </a:r>
            <a:endParaRPr sz="3600" dirty="0">
              <a:solidFill>
                <a:schemeClr val="tx2"/>
              </a:solidFill>
            </a:endParaRPr>
          </a:p>
        </p:txBody>
      </p:sp>
      <p:sp>
        <p:nvSpPr>
          <p:cNvPr id="17" name="TEMA 2">
            <a:extLst>
              <a:ext uri="{FF2B5EF4-FFF2-40B4-BE49-F238E27FC236}">
                <a16:creationId xmlns:a16="http://schemas.microsoft.com/office/drawing/2014/main" id="{CB09A7F3-382D-41F7-8E3D-D7C2C1E491B8}"/>
              </a:ext>
            </a:extLst>
          </p:cNvPr>
          <p:cNvSpPr txBox="1"/>
          <p:nvPr/>
        </p:nvSpPr>
        <p:spPr>
          <a:xfrm>
            <a:off x="638057" y="6595774"/>
            <a:ext cx="37317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USER TASK MATRIX</a:t>
            </a:r>
            <a:endParaRPr sz="3600" dirty="0">
              <a:solidFill>
                <a:schemeClr val="tx1"/>
              </a:solidFill>
            </a:endParaRPr>
          </a:p>
        </p:txBody>
      </p:sp>
      <p:sp>
        <p:nvSpPr>
          <p:cNvPr id="18" name="TEMA 2">
            <a:extLst>
              <a:ext uri="{FF2B5EF4-FFF2-40B4-BE49-F238E27FC236}">
                <a16:creationId xmlns:a16="http://schemas.microsoft.com/office/drawing/2014/main" id="{01CEC11E-60E5-4297-AAC0-49CE45C81382}"/>
              </a:ext>
            </a:extLst>
          </p:cNvPr>
          <p:cNvSpPr txBox="1"/>
          <p:nvPr/>
        </p:nvSpPr>
        <p:spPr>
          <a:xfrm>
            <a:off x="638057" y="7237788"/>
            <a:ext cx="39449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JOURNEY MAP</a:t>
            </a:r>
            <a:endParaRPr sz="3600" dirty="0">
              <a:solidFill>
                <a:schemeClr val="tx2"/>
              </a:solidFill>
            </a:endParaRPr>
          </a:p>
        </p:txBody>
      </p:sp>
      <p:sp>
        <p:nvSpPr>
          <p:cNvPr id="20" name="TEMA 2">
            <a:extLst>
              <a:ext uri="{FF2B5EF4-FFF2-40B4-BE49-F238E27FC236}">
                <a16:creationId xmlns:a16="http://schemas.microsoft.com/office/drawing/2014/main" id="{BA9A9751-2567-40C3-B28E-915D743F6640}"/>
              </a:ext>
            </a:extLst>
          </p:cNvPr>
          <p:cNvSpPr txBox="1"/>
          <p:nvPr/>
        </p:nvSpPr>
        <p:spPr>
          <a:xfrm>
            <a:off x="614361" y="7842656"/>
            <a:ext cx="273792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STORIES</a:t>
            </a:r>
            <a:endParaRPr sz="3600" dirty="0">
              <a:solidFill>
                <a:schemeClr val="tx2"/>
              </a:solidFill>
            </a:endParaRPr>
          </a:p>
        </p:txBody>
      </p:sp>
    </p:spTree>
    <p:extLst>
      <p:ext uri="{BB962C8B-B14F-4D97-AF65-F5344CB8AC3E}">
        <p14:creationId xmlns:p14="http://schemas.microsoft.com/office/powerpoint/2010/main" val="70848661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4">
            <a:extLst>
              <a:ext uri="{FF2B5EF4-FFF2-40B4-BE49-F238E27FC236}">
                <a16:creationId xmlns:a16="http://schemas.microsoft.com/office/drawing/2014/main" id="{5CA6944E-27E9-4322-822E-A44F81D46500}"/>
              </a:ext>
            </a:extLst>
          </p:cNvPr>
          <p:cNvPicPr/>
          <p:nvPr/>
        </p:nvPicPr>
        <p:blipFill rotWithShape="1">
          <a:blip r:embed="rId2">
            <a:extLst>
              <a:ext uri="{28A0092B-C50C-407E-A947-70E740481C1C}">
                <a14:useLocalDpi xmlns:a14="http://schemas.microsoft.com/office/drawing/2010/main" val="0"/>
              </a:ext>
            </a:extLst>
          </a:blip>
          <a:srcRect l="7096" t="25227" r="8967" b="15460"/>
          <a:stretch/>
        </p:blipFill>
        <p:spPr bwMode="auto">
          <a:xfrm>
            <a:off x="93079" y="1961617"/>
            <a:ext cx="12818641" cy="583036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131168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229595" y="-188468"/>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22554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PRODUCTO</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232595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SUPUESTOS</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47851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CARACTERISTICAS</a:t>
            </a:r>
            <a:endParaRPr sz="3600" dirty="0">
              <a:solidFill>
                <a:schemeClr val="tx2"/>
              </a:solidFill>
            </a:endParaRPr>
          </a:p>
        </p:txBody>
      </p:sp>
      <p:sp>
        <p:nvSpPr>
          <p:cNvPr id="14" name="TEMA 2">
            <a:extLst>
              <a:ext uri="{FF2B5EF4-FFF2-40B4-BE49-F238E27FC236}">
                <a16:creationId xmlns:a16="http://schemas.microsoft.com/office/drawing/2014/main" id="{9FFE4053-0C19-4F21-B3FC-149C7AFDDC5D}"/>
              </a:ext>
            </a:extLst>
          </p:cNvPr>
          <p:cNvSpPr txBox="1"/>
          <p:nvPr/>
        </p:nvSpPr>
        <p:spPr>
          <a:xfrm>
            <a:off x="632410" y="4589627"/>
            <a:ext cx="20422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HIPOTESIS</a:t>
            </a:r>
            <a:endParaRPr sz="3600" dirty="0">
              <a:solidFill>
                <a:schemeClr val="tx2"/>
              </a:solidFill>
            </a:endParaRPr>
          </a:p>
        </p:txBody>
      </p:sp>
      <p:sp>
        <p:nvSpPr>
          <p:cNvPr id="15" name="TEMA 2">
            <a:extLst>
              <a:ext uri="{FF2B5EF4-FFF2-40B4-BE49-F238E27FC236}">
                <a16:creationId xmlns:a16="http://schemas.microsoft.com/office/drawing/2014/main" id="{BE401C9C-B753-4C05-81B2-F59085BC470A}"/>
              </a:ext>
            </a:extLst>
          </p:cNvPr>
          <p:cNvSpPr txBox="1"/>
          <p:nvPr/>
        </p:nvSpPr>
        <p:spPr>
          <a:xfrm>
            <a:off x="624938" y="5320694"/>
            <a:ext cx="206787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RESEARCH</a:t>
            </a:r>
            <a:endParaRPr sz="3600" dirty="0">
              <a:solidFill>
                <a:schemeClr val="tx2"/>
              </a:solidFill>
            </a:endParaRPr>
          </a:p>
        </p:txBody>
      </p:sp>
      <p:sp>
        <p:nvSpPr>
          <p:cNvPr id="16" name="TEMA 2">
            <a:extLst>
              <a:ext uri="{FF2B5EF4-FFF2-40B4-BE49-F238E27FC236}">
                <a16:creationId xmlns:a16="http://schemas.microsoft.com/office/drawing/2014/main" id="{04290615-756D-4A02-BC4B-76E7651B7617}"/>
              </a:ext>
            </a:extLst>
          </p:cNvPr>
          <p:cNvSpPr txBox="1"/>
          <p:nvPr/>
        </p:nvSpPr>
        <p:spPr>
          <a:xfrm>
            <a:off x="615964" y="5977284"/>
            <a:ext cx="298960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PERSONA</a:t>
            </a:r>
            <a:endParaRPr sz="3600" dirty="0">
              <a:solidFill>
                <a:schemeClr val="tx2"/>
              </a:solidFill>
            </a:endParaRPr>
          </a:p>
        </p:txBody>
      </p:sp>
      <p:sp>
        <p:nvSpPr>
          <p:cNvPr id="17" name="TEMA 2">
            <a:extLst>
              <a:ext uri="{FF2B5EF4-FFF2-40B4-BE49-F238E27FC236}">
                <a16:creationId xmlns:a16="http://schemas.microsoft.com/office/drawing/2014/main" id="{CB09A7F3-382D-41F7-8E3D-D7C2C1E491B8}"/>
              </a:ext>
            </a:extLst>
          </p:cNvPr>
          <p:cNvSpPr txBox="1"/>
          <p:nvPr/>
        </p:nvSpPr>
        <p:spPr>
          <a:xfrm>
            <a:off x="638057" y="6595774"/>
            <a:ext cx="37317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TASK MATRIX</a:t>
            </a:r>
            <a:endParaRPr sz="3600" dirty="0">
              <a:solidFill>
                <a:schemeClr val="tx2"/>
              </a:solidFill>
            </a:endParaRPr>
          </a:p>
        </p:txBody>
      </p:sp>
      <p:sp>
        <p:nvSpPr>
          <p:cNvPr id="18" name="TEMA 2">
            <a:extLst>
              <a:ext uri="{FF2B5EF4-FFF2-40B4-BE49-F238E27FC236}">
                <a16:creationId xmlns:a16="http://schemas.microsoft.com/office/drawing/2014/main" id="{01CEC11E-60E5-4297-AAC0-49CE45C81382}"/>
              </a:ext>
            </a:extLst>
          </p:cNvPr>
          <p:cNvSpPr txBox="1"/>
          <p:nvPr/>
        </p:nvSpPr>
        <p:spPr>
          <a:xfrm>
            <a:off x="638057" y="7237788"/>
            <a:ext cx="39449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USER JOURNEY MAP</a:t>
            </a:r>
            <a:endParaRPr sz="3600" dirty="0">
              <a:solidFill>
                <a:schemeClr val="tx1"/>
              </a:solidFill>
            </a:endParaRPr>
          </a:p>
        </p:txBody>
      </p:sp>
      <p:sp>
        <p:nvSpPr>
          <p:cNvPr id="20" name="TEMA 2">
            <a:extLst>
              <a:ext uri="{FF2B5EF4-FFF2-40B4-BE49-F238E27FC236}">
                <a16:creationId xmlns:a16="http://schemas.microsoft.com/office/drawing/2014/main" id="{BA9A9751-2567-40C3-B28E-915D743F6640}"/>
              </a:ext>
            </a:extLst>
          </p:cNvPr>
          <p:cNvSpPr txBox="1"/>
          <p:nvPr/>
        </p:nvSpPr>
        <p:spPr>
          <a:xfrm>
            <a:off x="614361" y="7842656"/>
            <a:ext cx="273792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STORIES</a:t>
            </a:r>
            <a:endParaRPr sz="3600" dirty="0">
              <a:solidFill>
                <a:schemeClr val="tx2"/>
              </a:solidFill>
            </a:endParaRPr>
          </a:p>
        </p:txBody>
      </p:sp>
    </p:spTree>
    <p:extLst>
      <p:ext uri="{BB962C8B-B14F-4D97-AF65-F5344CB8AC3E}">
        <p14:creationId xmlns:p14="http://schemas.microsoft.com/office/powerpoint/2010/main" val="32193503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229595" y="-188468"/>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rPr dirty="0"/>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22554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1"/>
                </a:solidFill>
              </a:rPr>
              <a:t>PRODUCTO</a:t>
            </a:r>
            <a:endParaRPr dirty="0">
              <a:solidFill>
                <a:schemeClr val="tx1"/>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232595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SUPUESTOS</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47851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CARACTERISTICAS</a:t>
            </a:r>
            <a:endParaRPr sz="3600" dirty="0">
              <a:solidFill>
                <a:schemeClr val="tx2"/>
              </a:solidFill>
            </a:endParaRPr>
          </a:p>
        </p:txBody>
      </p:sp>
      <p:sp>
        <p:nvSpPr>
          <p:cNvPr id="14" name="TEMA 2">
            <a:extLst>
              <a:ext uri="{FF2B5EF4-FFF2-40B4-BE49-F238E27FC236}">
                <a16:creationId xmlns:a16="http://schemas.microsoft.com/office/drawing/2014/main" id="{9FFE4053-0C19-4F21-B3FC-149C7AFDDC5D}"/>
              </a:ext>
            </a:extLst>
          </p:cNvPr>
          <p:cNvSpPr txBox="1"/>
          <p:nvPr/>
        </p:nvSpPr>
        <p:spPr>
          <a:xfrm>
            <a:off x="632410" y="4589627"/>
            <a:ext cx="20422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HIPOTESIS</a:t>
            </a:r>
            <a:endParaRPr sz="3600" dirty="0">
              <a:solidFill>
                <a:schemeClr val="tx2"/>
              </a:solidFill>
            </a:endParaRPr>
          </a:p>
        </p:txBody>
      </p:sp>
      <p:sp>
        <p:nvSpPr>
          <p:cNvPr id="15" name="TEMA 2">
            <a:extLst>
              <a:ext uri="{FF2B5EF4-FFF2-40B4-BE49-F238E27FC236}">
                <a16:creationId xmlns:a16="http://schemas.microsoft.com/office/drawing/2014/main" id="{BE401C9C-B753-4C05-81B2-F59085BC470A}"/>
              </a:ext>
            </a:extLst>
          </p:cNvPr>
          <p:cNvSpPr txBox="1"/>
          <p:nvPr/>
        </p:nvSpPr>
        <p:spPr>
          <a:xfrm>
            <a:off x="624938" y="5320694"/>
            <a:ext cx="206787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RESEARCH</a:t>
            </a:r>
            <a:endParaRPr sz="3600" dirty="0">
              <a:solidFill>
                <a:schemeClr val="tx2"/>
              </a:solidFill>
            </a:endParaRPr>
          </a:p>
        </p:txBody>
      </p:sp>
      <p:sp>
        <p:nvSpPr>
          <p:cNvPr id="16" name="TEMA 2">
            <a:extLst>
              <a:ext uri="{FF2B5EF4-FFF2-40B4-BE49-F238E27FC236}">
                <a16:creationId xmlns:a16="http://schemas.microsoft.com/office/drawing/2014/main" id="{04290615-756D-4A02-BC4B-76E7651B7617}"/>
              </a:ext>
            </a:extLst>
          </p:cNvPr>
          <p:cNvSpPr txBox="1"/>
          <p:nvPr/>
        </p:nvSpPr>
        <p:spPr>
          <a:xfrm>
            <a:off x="615964" y="5977284"/>
            <a:ext cx="298960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PERSONA</a:t>
            </a:r>
            <a:endParaRPr sz="3600" dirty="0">
              <a:solidFill>
                <a:schemeClr val="tx2"/>
              </a:solidFill>
            </a:endParaRPr>
          </a:p>
        </p:txBody>
      </p:sp>
      <p:sp>
        <p:nvSpPr>
          <p:cNvPr id="17" name="TEMA 2">
            <a:extLst>
              <a:ext uri="{FF2B5EF4-FFF2-40B4-BE49-F238E27FC236}">
                <a16:creationId xmlns:a16="http://schemas.microsoft.com/office/drawing/2014/main" id="{CB09A7F3-382D-41F7-8E3D-D7C2C1E491B8}"/>
              </a:ext>
            </a:extLst>
          </p:cNvPr>
          <p:cNvSpPr txBox="1"/>
          <p:nvPr/>
        </p:nvSpPr>
        <p:spPr>
          <a:xfrm>
            <a:off x="638057" y="6595774"/>
            <a:ext cx="37317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TASK MATRIX</a:t>
            </a:r>
            <a:endParaRPr sz="3600" dirty="0">
              <a:solidFill>
                <a:schemeClr val="tx2"/>
              </a:solidFill>
            </a:endParaRPr>
          </a:p>
        </p:txBody>
      </p:sp>
      <p:sp>
        <p:nvSpPr>
          <p:cNvPr id="18" name="TEMA 2">
            <a:extLst>
              <a:ext uri="{FF2B5EF4-FFF2-40B4-BE49-F238E27FC236}">
                <a16:creationId xmlns:a16="http://schemas.microsoft.com/office/drawing/2014/main" id="{01CEC11E-60E5-4297-AAC0-49CE45C81382}"/>
              </a:ext>
            </a:extLst>
          </p:cNvPr>
          <p:cNvSpPr txBox="1"/>
          <p:nvPr/>
        </p:nvSpPr>
        <p:spPr>
          <a:xfrm>
            <a:off x="638057" y="7237788"/>
            <a:ext cx="39449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JOURNEY MAP</a:t>
            </a:r>
            <a:endParaRPr sz="3600" dirty="0">
              <a:solidFill>
                <a:schemeClr val="tx2"/>
              </a:solidFill>
            </a:endParaRPr>
          </a:p>
        </p:txBody>
      </p:sp>
      <p:sp>
        <p:nvSpPr>
          <p:cNvPr id="20" name="TEMA 2">
            <a:extLst>
              <a:ext uri="{FF2B5EF4-FFF2-40B4-BE49-F238E27FC236}">
                <a16:creationId xmlns:a16="http://schemas.microsoft.com/office/drawing/2014/main" id="{BA9A9751-2567-40C3-B28E-915D743F6640}"/>
              </a:ext>
            </a:extLst>
          </p:cNvPr>
          <p:cNvSpPr txBox="1"/>
          <p:nvPr/>
        </p:nvSpPr>
        <p:spPr>
          <a:xfrm>
            <a:off x="614361" y="7842656"/>
            <a:ext cx="273792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STORIES</a:t>
            </a:r>
            <a:endParaRPr sz="3600" dirty="0">
              <a:solidFill>
                <a:schemeClr val="tx2"/>
              </a:solidFill>
            </a:endParaRPr>
          </a:p>
        </p:txBody>
      </p:sp>
    </p:spTree>
    <p:extLst>
      <p:ext uri="{BB962C8B-B14F-4D97-AF65-F5344CB8AC3E}">
        <p14:creationId xmlns:p14="http://schemas.microsoft.com/office/powerpoint/2010/main" val="404577063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05;p51">
            <a:extLst>
              <a:ext uri="{FF2B5EF4-FFF2-40B4-BE49-F238E27FC236}">
                <a16:creationId xmlns:a16="http://schemas.microsoft.com/office/drawing/2014/main" id="{7FCF1E92-F6CC-4A80-A311-E87123B8FCDC}"/>
              </a:ext>
            </a:extLst>
          </p:cNvPr>
          <p:cNvPicPr preferRelativeResize="0"/>
          <p:nvPr/>
        </p:nvPicPr>
        <p:blipFill>
          <a:blip r:embed="rId2">
            <a:alphaModFix/>
          </a:blip>
          <a:stretch>
            <a:fillRect/>
          </a:stretch>
        </p:blipFill>
        <p:spPr>
          <a:xfrm>
            <a:off x="845257" y="766010"/>
            <a:ext cx="11314285" cy="8221579"/>
          </a:xfrm>
          <a:prstGeom prst="rect">
            <a:avLst/>
          </a:prstGeom>
          <a:noFill/>
          <a:ln>
            <a:noFill/>
          </a:ln>
        </p:spPr>
      </p:pic>
    </p:spTree>
    <p:extLst>
      <p:ext uri="{BB962C8B-B14F-4D97-AF65-F5344CB8AC3E}">
        <p14:creationId xmlns:p14="http://schemas.microsoft.com/office/powerpoint/2010/main" val="198197915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11;p52">
            <a:extLst>
              <a:ext uri="{FF2B5EF4-FFF2-40B4-BE49-F238E27FC236}">
                <a16:creationId xmlns:a16="http://schemas.microsoft.com/office/drawing/2014/main" id="{7C885EAB-DAB2-4745-8547-A42FF09B6653}"/>
              </a:ext>
            </a:extLst>
          </p:cNvPr>
          <p:cNvPicPr preferRelativeResize="0"/>
          <p:nvPr/>
        </p:nvPicPr>
        <p:blipFill>
          <a:blip r:embed="rId2">
            <a:alphaModFix/>
          </a:blip>
          <a:stretch>
            <a:fillRect/>
          </a:stretch>
        </p:blipFill>
        <p:spPr>
          <a:xfrm>
            <a:off x="1015517" y="705853"/>
            <a:ext cx="10973765" cy="8341894"/>
          </a:xfrm>
          <a:prstGeom prst="rect">
            <a:avLst/>
          </a:prstGeom>
          <a:noFill/>
          <a:ln>
            <a:noFill/>
          </a:ln>
        </p:spPr>
      </p:pic>
    </p:spTree>
    <p:extLst>
      <p:ext uri="{BB962C8B-B14F-4D97-AF65-F5344CB8AC3E}">
        <p14:creationId xmlns:p14="http://schemas.microsoft.com/office/powerpoint/2010/main" val="26797796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17;p53">
            <a:extLst>
              <a:ext uri="{FF2B5EF4-FFF2-40B4-BE49-F238E27FC236}">
                <a16:creationId xmlns:a16="http://schemas.microsoft.com/office/drawing/2014/main" id="{06A0CEE0-2E0E-4D19-BE29-F39465D69EEC}"/>
              </a:ext>
            </a:extLst>
          </p:cNvPr>
          <p:cNvPicPr preferRelativeResize="0"/>
          <p:nvPr/>
        </p:nvPicPr>
        <p:blipFill>
          <a:blip r:embed="rId2">
            <a:alphaModFix/>
          </a:blip>
          <a:stretch>
            <a:fillRect/>
          </a:stretch>
        </p:blipFill>
        <p:spPr>
          <a:xfrm>
            <a:off x="1207148" y="368968"/>
            <a:ext cx="10590504" cy="9015663"/>
          </a:xfrm>
          <a:prstGeom prst="rect">
            <a:avLst/>
          </a:prstGeom>
          <a:noFill/>
          <a:ln>
            <a:noFill/>
          </a:ln>
        </p:spPr>
      </p:pic>
    </p:spTree>
    <p:extLst>
      <p:ext uri="{BB962C8B-B14F-4D97-AF65-F5344CB8AC3E}">
        <p14:creationId xmlns:p14="http://schemas.microsoft.com/office/powerpoint/2010/main" val="331012937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229595" y="-188468"/>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22554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PRODUCTO</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232595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SUPUESTOS</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47851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CARACTERISTICAS</a:t>
            </a:r>
            <a:endParaRPr sz="3600" dirty="0">
              <a:solidFill>
                <a:schemeClr val="tx2"/>
              </a:solidFill>
            </a:endParaRPr>
          </a:p>
        </p:txBody>
      </p:sp>
      <p:sp>
        <p:nvSpPr>
          <p:cNvPr id="14" name="TEMA 2">
            <a:extLst>
              <a:ext uri="{FF2B5EF4-FFF2-40B4-BE49-F238E27FC236}">
                <a16:creationId xmlns:a16="http://schemas.microsoft.com/office/drawing/2014/main" id="{9FFE4053-0C19-4F21-B3FC-149C7AFDDC5D}"/>
              </a:ext>
            </a:extLst>
          </p:cNvPr>
          <p:cNvSpPr txBox="1"/>
          <p:nvPr/>
        </p:nvSpPr>
        <p:spPr>
          <a:xfrm>
            <a:off x="632410" y="4589627"/>
            <a:ext cx="20422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HIPOTESIS</a:t>
            </a:r>
            <a:endParaRPr sz="3600" dirty="0">
              <a:solidFill>
                <a:schemeClr val="tx2"/>
              </a:solidFill>
            </a:endParaRPr>
          </a:p>
        </p:txBody>
      </p:sp>
      <p:sp>
        <p:nvSpPr>
          <p:cNvPr id="15" name="TEMA 2">
            <a:extLst>
              <a:ext uri="{FF2B5EF4-FFF2-40B4-BE49-F238E27FC236}">
                <a16:creationId xmlns:a16="http://schemas.microsoft.com/office/drawing/2014/main" id="{BE401C9C-B753-4C05-81B2-F59085BC470A}"/>
              </a:ext>
            </a:extLst>
          </p:cNvPr>
          <p:cNvSpPr txBox="1"/>
          <p:nvPr/>
        </p:nvSpPr>
        <p:spPr>
          <a:xfrm>
            <a:off x="624938" y="5320694"/>
            <a:ext cx="206787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RESEARCH</a:t>
            </a:r>
            <a:endParaRPr sz="3600" dirty="0">
              <a:solidFill>
                <a:schemeClr val="tx2"/>
              </a:solidFill>
            </a:endParaRPr>
          </a:p>
        </p:txBody>
      </p:sp>
      <p:sp>
        <p:nvSpPr>
          <p:cNvPr id="16" name="TEMA 2">
            <a:extLst>
              <a:ext uri="{FF2B5EF4-FFF2-40B4-BE49-F238E27FC236}">
                <a16:creationId xmlns:a16="http://schemas.microsoft.com/office/drawing/2014/main" id="{04290615-756D-4A02-BC4B-76E7651B7617}"/>
              </a:ext>
            </a:extLst>
          </p:cNvPr>
          <p:cNvSpPr txBox="1"/>
          <p:nvPr/>
        </p:nvSpPr>
        <p:spPr>
          <a:xfrm>
            <a:off x="615964" y="5977284"/>
            <a:ext cx="298960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PERSONA</a:t>
            </a:r>
            <a:endParaRPr sz="3600" dirty="0">
              <a:solidFill>
                <a:schemeClr val="tx2"/>
              </a:solidFill>
            </a:endParaRPr>
          </a:p>
        </p:txBody>
      </p:sp>
      <p:sp>
        <p:nvSpPr>
          <p:cNvPr id="17" name="TEMA 2">
            <a:extLst>
              <a:ext uri="{FF2B5EF4-FFF2-40B4-BE49-F238E27FC236}">
                <a16:creationId xmlns:a16="http://schemas.microsoft.com/office/drawing/2014/main" id="{CB09A7F3-382D-41F7-8E3D-D7C2C1E491B8}"/>
              </a:ext>
            </a:extLst>
          </p:cNvPr>
          <p:cNvSpPr txBox="1"/>
          <p:nvPr/>
        </p:nvSpPr>
        <p:spPr>
          <a:xfrm>
            <a:off x="638057" y="6595774"/>
            <a:ext cx="37317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TASK MATRIX</a:t>
            </a:r>
            <a:endParaRPr sz="3600" dirty="0">
              <a:solidFill>
                <a:schemeClr val="tx2"/>
              </a:solidFill>
            </a:endParaRPr>
          </a:p>
        </p:txBody>
      </p:sp>
      <p:sp>
        <p:nvSpPr>
          <p:cNvPr id="18" name="TEMA 2">
            <a:extLst>
              <a:ext uri="{FF2B5EF4-FFF2-40B4-BE49-F238E27FC236}">
                <a16:creationId xmlns:a16="http://schemas.microsoft.com/office/drawing/2014/main" id="{01CEC11E-60E5-4297-AAC0-49CE45C81382}"/>
              </a:ext>
            </a:extLst>
          </p:cNvPr>
          <p:cNvSpPr txBox="1"/>
          <p:nvPr/>
        </p:nvSpPr>
        <p:spPr>
          <a:xfrm>
            <a:off x="638057" y="7237788"/>
            <a:ext cx="39449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JOURNEY MAP</a:t>
            </a:r>
            <a:endParaRPr sz="3600" dirty="0">
              <a:solidFill>
                <a:schemeClr val="tx2"/>
              </a:solidFill>
            </a:endParaRPr>
          </a:p>
        </p:txBody>
      </p:sp>
      <p:sp>
        <p:nvSpPr>
          <p:cNvPr id="20" name="TEMA 2">
            <a:extLst>
              <a:ext uri="{FF2B5EF4-FFF2-40B4-BE49-F238E27FC236}">
                <a16:creationId xmlns:a16="http://schemas.microsoft.com/office/drawing/2014/main" id="{BA9A9751-2567-40C3-B28E-915D743F6640}"/>
              </a:ext>
            </a:extLst>
          </p:cNvPr>
          <p:cNvSpPr txBox="1"/>
          <p:nvPr/>
        </p:nvSpPr>
        <p:spPr>
          <a:xfrm>
            <a:off x="614361" y="7842656"/>
            <a:ext cx="273792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USER STORIES</a:t>
            </a:r>
            <a:endParaRPr sz="3600" dirty="0">
              <a:solidFill>
                <a:schemeClr val="tx1"/>
              </a:solidFill>
            </a:endParaRPr>
          </a:p>
        </p:txBody>
      </p:sp>
    </p:spTree>
    <p:extLst>
      <p:ext uri="{BB962C8B-B14F-4D97-AF65-F5344CB8AC3E}">
        <p14:creationId xmlns:p14="http://schemas.microsoft.com/office/powerpoint/2010/main" val="40091314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ra profundizar">
            <a:extLst>
              <a:ext uri="{FF2B5EF4-FFF2-40B4-BE49-F238E27FC236}">
                <a16:creationId xmlns:a16="http://schemas.microsoft.com/office/drawing/2014/main" id="{3B23EB71-6F86-40C5-8182-91B81FCF9B29}"/>
              </a:ext>
            </a:extLst>
          </p:cNvPr>
          <p:cNvSpPr txBox="1"/>
          <p:nvPr/>
        </p:nvSpPr>
        <p:spPr>
          <a:xfrm>
            <a:off x="781628" y="760940"/>
            <a:ext cx="1415452"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Cliente</a:t>
            </a:r>
            <a:endParaRPr dirty="0"/>
          </a:p>
        </p:txBody>
      </p:sp>
      <p:graphicFrame>
        <p:nvGraphicFramePr>
          <p:cNvPr id="2" name="Tabla 1">
            <a:extLst>
              <a:ext uri="{FF2B5EF4-FFF2-40B4-BE49-F238E27FC236}">
                <a16:creationId xmlns:a16="http://schemas.microsoft.com/office/drawing/2014/main" id="{145F1DCC-C7AD-4AD5-8598-953171903CD9}"/>
              </a:ext>
            </a:extLst>
          </p:cNvPr>
          <p:cNvGraphicFramePr>
            <a:graphicFrameLocks noGrp="1"/>
          </p:cNvGraphicFramePr>
          <p:nvPr>
            <p:extLst>
              <p:ext uri="{D42A27DB-BD31-4B8C-83A1-F6EECF244321}">
                <p14:modId xmlns:p14="http://schemas.microsoft.com/office/powerpoint/2010/main" val="2134763065"/>
              </p:ext>
            </p:extLst>
          </p:nvPr>
        </p:nvGraphicFramePr>
        <p:xfrm>
          <a:off x="781628" y="1787381"/>
          <a:ext cx="5408295" cy="6791137"/>
        </p:xfrm>
        <a:graphic>
          <a:graphicData uri="http://schemas.openxmlformats.org/drawingml/2006/table">
            <a:tbl>
              <a:tblPr firstRow="1" firstCol="1" bandRow="1">
                <a:tableStyleId>{5940675A-B579-460E-94D1-54222C63F5DA}</a:tableStyleId>
              </a:tblPr>
              <a:tblGrid>
                <a:gridCol w="1002030">
                  <a:extLst>
                    <a:ext uri="{9D8B030D-6E8A-4147-A177-3AD203B41FA5}">
                      <a16:colId xmlns:a16="http://schemas.microsoft.com/office/drawing/2014/main" val="1844063232"/>
                    </a:ext>
                  </a:extLst>
                </a:gridCol>
                <a:gridCol w="4406265">
                  <a:extLst>
                    <a:ext uri="{9D8B030D-6E8A-4147-A177-3AD203B41FA5}">
                      <a16:colId xmlns:a16="http://schemas.microsoft.com/office/drawing/2014/main" val="3840078316"/>
                    </a:ext>
                  </a:extLst>
                </a:gridCol>
              </a:tblGrid>
              <a:tr h="0">
                <a:tc gridSpan="2">
                  <a:txBody>
                    <a:bodyPr/>
                    <a:lstStyle/>
                    <a:p>
                      <a:pPr algn="ctr">
                        <a:lnSpc>
                          <a:spcPct val="115000"/>
                        </a:lnSpc>
                        <a:spcAft>
                          <a:spcPts val="1200"/>
                        </a:spcAft>
                      </a:pPr>
                      <a:r>
                        <a:rPr lang="es-ES" sz="1400">
                          <a:effectLst/>
                        </a:rPr>
                        <a:t>HU01</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extLst>
                  <a:ext uri="{0D108BD9-81ED-4DB2-BD59-A6C34878D82A}">
                    <a16:rowId xmlns:a16="http://schemas.microsoft.com/office/drawing/2014/main" val="6745778"/>
                  </a:ext>
                </a:extLst>
              </a:tr>
              <a:tr h="0">
                <a:tc>
                  <a:txBody>
                    <a:bodyPr/>
                    <a:lstStyle/>
                    <a:p>
                      <a:pPr algn="just">
                        <a:lnSpc>
                          <a:spcPct val="115000"/>
                        </a:lnSpc>
                        <a:spcAft>
                          <a:spcPts val="1200"/>
                        </a:spcAft>
                      </a:pPr>
                      <a:r>
                        <a:rPr lang="es-ES" sz="1400">
                          <a:effectLst/>
                        </a:rPr>
                        <a:t>Nombre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Ingresar datos personales para crear cuenta de usuario.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58935308"/>
                  </a:ext>
                </a:extLst>
              </a:tr>
              <a:tr h="0">
                <a:tc>
                  <a:txBody>
                    <a:bodyPr/>
                    <a:lstStyle/>
                    <a:p>
                      <a:pPr algn="just">
                        <a:lnSpc>
                          <a:spcPct val="115000"/>
                        </a:lnSpc>
                        <a:spcAft>
                          <a:spcPts val="1200"/>
                        </a:spcAft>
                      </a:pPr>
                      <a:r>
                        <a:rPr lang="es-ES" sz="1400">
                          <a:effectLst/>
                        </a:rPr>
                        <a:t>Usuario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Cliente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25063506"/>
                  </a:ext>
                </a:extLst>
              </a:tr>
              <a:tr h="0">
                <a:tc>
                  <a:txBody>
                    <a:bodyPr/>
                    <a:lstStyle/>
                    <a:p>
                      <a:pPr algn="just">
                        <a:lnSpc>
                          <a:spcPct val="115000"/>
                        </a:lnSpc>
                        <a:spcAft>
                          <a:spcPts val="1200"/>
                        </a:spcAft>
                      </a:pPr>
                      <a:r>
                        <a:rPr lang="es-ES" sz="1400">
                          <a:effectLst/>
                        </a:rPr>
                        <a:t>Declaración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Como cliente quiero ingresar mis datos personales pero que se resguarde mi información confidencial.</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19824278"/>
                  </a:ext>
                </a:extLst>
              </a:tr>
              <a:tr h="0">
                <a:tc>
                  <a:txBody>
                    <a:bodyPr/>
                    <a:lstStyle/>
                    <a:p>
                      <a:pPr algn="just">
                        <a:lnSpc>
                          <a:spcPct val="115000"/>
                        </a:lnSpc>
                        <a:spcAft>
                          <a:spcPts val="1200"/>
                        </a:spcAft>
                      </a:pPr>
                      <a:r>
                        <a:rPr lang="es-ES" sz="1400">
                          <a:effectLst/>
                        </a:rPr>
                        <a:t>Criterios de Aceptación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un cliente que desea ingresar sus datos personales cuando se dirige a crear su cuenta de usuario, entonces deberá seleccionar el botón “Crea tu cuenta” desde la página principal. Luego tendrá la vista de Registro, en la cual deberá completar los espacios en blanco, aceptar los términos y condiciones del servicio y seleccionar el botón “Crea cuenta”.</a:t>
                      </a:r>
                    </a:p>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que el usuario haya completado todos sus datos, cuando elija la opción “Crear cuenta¨, entonces se guardarán sus datos y se le redireccionará a la vista principal para realizar el inicio de sesión.</a:t>
                      </a:r>
                    </a:p>
                    <a:p>
                      <a:pPr marL="342900" lvl="0" indent="-342900" algn="just">
                        <a:lnSpc>
                          <a:spcPct val="115000"/>
                        </a:lnSpc>
                        <a:spcAft>
                          <a:spcPts val="1200"/>
                        </a:spcAft>
                        <a:buFont typeface="+mj-lt"/>
                        <a:buAutoNum type="arabicPeriod"/>
                      </a:pPr>
                      <a:r>
                        <a:rPr lang="es-ES" sz="1400" u="sng" dirty="0">
                          <a:effectLst/>
                        </a:rPr>
                        <a:t>Escenario éxito (Happy Path):</a:t>
                      </a:r>
                      <a:r>
                        <a:rPr lang="es-ES" sz="1400" dirty="0">
                          <a:effectLst/>
                        </a:rPr>
                        <a:t> Dado un cliente que quiere modificar sus datos personales cuando haya cometido algún error de digitación, entonces podrá dirigirse a la vista del perfil seleccionando el icono con la inicial de su nombre. Luego en la sección “Datos personales” seleccionando el icono del lápiz podrá corregirlos y guardarlos al dar click en “Confirmar”.</a:t>
                      </a:r>
                      <a:endParaRPr lang="es-ES" sz="1400" dirty="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4257736"/>
                  </a:ext>
                </a:extLst>
              </a:tr>
            </a:tbl>
          </a:graphicData>
        </a:graphic>
      </p:graphicFrame>
      <p:graphicFrame>
        <p:nvGraphicFramePr>
          <p:cNvPr id="3" name="Tabla 2">
            <a:extLst>
              <a:ext uri="{FF2B5EF4-FFF2-40B4-BE49-F238E27FC236}">
                <a16:creationId xmlns:a16="http://schemas.microsoft.com/office/drawing/2014/main" id="{C79A97A5-178B-4D0C-83E3-B4529C23C6B5}"/>
              </a:ext>
            </a:extLst>
          </p:cNvPr>
          <p:cNvGraphicFramePr>
            <a:graphicFrameLocks noGrp="1"/>
          </p:cNvGraphicFramePr>
          <p:nvPr>
            <p:extLst>
              <p:ext uri="{D42A27DB-BD31-4B8C-83A1-F6EECF244321}">
                <p14:modId xmlns:p14="http://schemas.microsoft.com/office/powerpoint/2010/main" val="113619756"/>
              </p:ext>
            </p:extLst>
          </p:nvPr>
        </p:nvGraphicFramePr>
        <p:xfrm>
          <a:off x="6638729" y="1811181"/>
          <a:ext cx="5408295" cy="5809681"/>
        </p:xfrm>
        <a:graphic>
          <a:graphicData uri="http://schemas.openxmlformats.org/drawingml/2006/table">
            <a:tbl>
              <a:tblPr firstRow="1" firstCol="1" bandRow="1">
                <a:tableStyleId>{5940675A-B579-460E-94D1-54222C63F5DA}</a:tableStyleId>
              </a:tblPr>
              <a:tblGrid>
                <a:gridCol w="1002030">
                  <a:extLst>
                    <a:ext uri="{9D8B030D-6E8A-4147-A177-3AD203B41FA5}">
                      <a16:colId xmlns:a16="http://schemas.microsoft.com/office/drawing/2014/main" val="1622594200"/>
                    </a:ext>
                  </a:extLst>
                </a:gridCol>
                <a:gridCol w="4406265">
                  <a:extLst>
                    <a:ext uri="{9D8B030D-6E8A-4147-A177-3AD203B41FA5}">
                      <a16:colId xmlns:a16="http://schemas.microsoft.com/office/drawing/2014/main" val="4104329400"/>
                    </a:ext>
                  </a:extLst>
                </a:gridCol>
              </a:tblGrid>
              <a:tr h="0">
                <a:tc gridSpan="2">
                  <a:txBody>
                    <a:bodyPr/>
                    <a:lstStyle/>
                    <a:p>
                      <a:pPr algn="ctr">
                        <a:lnSpc>
                          <a:spcPct val="115000"/>
                        </a:lnSpc>
                        <a:spcAft>
                          <a:spcPts val="1200"/>
                        </a:spcAft>
                      </a:pPr>
                      <a:r>
                        <a:rPr lang="es-ES" sz="1400" dirty="0">
                          <a:effectLst/>
                        </a:rPr>
                        <a:t>HU02</a:t>
                      </a:r>
                      <a:endParaRPr lang="es-ES" sz="1400" dirty="0">
                        <a:effectLst/>
                        <a:latin typeface="Zizou Slab Light"/>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extLst>
                  <a:ext uri="{0D108BD9-81ED-4DB2-BD59-A6C34878D82A}">
                    <a16:rowId xmlns:a16="http://schemas.microsoft.com/office/drawing/2014/main" val="2842446202"/>
                  </a:ext>
                </a:extLst>
              </a:tr>
              <a:tr h="0">
                <a:tc>
                  <a:txBody>
                    <a:bodyPr/>
                    <a:lstStyle/>
                    <a:p>
                      <a:pPr algn="just">
                        <a:lnSpc>
                          <a:spcPct val="115000"/>
                        </a:lnSpc>
                        <a:spcAft>
                          <a:spcPts val="1200"/>
                        </a:spcAft>
                      </a:pPr>
                      <a:r>
                        <a:rPr lang="es-ES" sz="1400">
                          <a:effectLst/>
                        </a:rPr>
                        <a:t>Nombre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Iniciar sesión en la aplicación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72302393"/>
                  </a:ext>
                </a:extLst>
              </a:tr>
              <a:tr h="0">
                <a:tc>
                  <a:txBody>
                    <a:bodyPr/>
                    <a:lstStyle/>
                    <a:p>
                      <a:pPr algn="just">
                        <a:lnSpc>
                          <a:spcPct val="115000"/>
                        </a:lnSpc>
                        <a:spcAft>
                          <a:spcPts val="1200"/>
                        </a:spcAft>
                      </a:pPr>
                      <a:r>
                        <a:rPr lang="es-ES" sz="1400">
                          <a:effectLst/>
                        </a:rPr>
                        <a:t>Usuario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Cliente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65494904"/>
                  </a:ext>
                </a:extLst>
              </a:tr>
              <a:tr h="0">
                <a:tc>
                  <a:txBody>
                    <a:bodyPr/>
                    <a:lstStyle/>
                    <a:p>
                      <a:pPr algn="just">
                        <a:lnSpc>
                          <a:spcPct val="115000"/>
                        </a:lnSpc>
                        <a:spcAft>
                          <a:spcPts val="1200"/>
                        </a:spcAft>
                      </a:pPr>
                      <a:r>
                        <a:rPr lang="es-ES" sz="1400">
                          <a:effectLst/>
                        </a:rPr>
                        <a:t>Declaración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Como cliente quiero poder iniciar sesión en la aplicación con los datos con los que me registré.</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36337458"/>
                  </a:ext>
                </a:extLst>
              </a:tr>
              <a:tr h="0">
                <a:tc>
                  <a:txBody>
                    <a:bodyPr/>
                    <a:lstStyle/>
                    <a:p>
                      <a:pPr algn="just">
                        <a:lnSpc>
                          <a:spcPct val="115000"/>
                        </a:lnSpc>
                        <a:spcAft>
                          <a:spcPts val="1200"/>
                        </a:spcAft>
                      </a:pPr>
                      <a:r>
                        <a:rPr lang="es-ES" sz="1400">
                          <a:effectLst/>
                        </a:rPr>
                        <a:t>Criterios de Aceptación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que el cliente esté registrado, cuando seleccione “Iniciar Sesión”, entonces se le solicitará completar los campos en blanco con su nombre de usuario y contraseña y luego deberá seleccionar el botón “Ingresar” para que se le brinde el acceso a la aplicación.</a:t>
                      </a:r>
                    </a:p>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que el cliente esté en la ventana de Ingreso cuando se equivoque al ingresar la contraseña de su cuenta, entonces la aplicación le indicará al usuario el error y le permitirá volver a ingresar la contraseña.</a:t>
                      </a:r>
                    </a:p>
                    <a:p>
                      <a:pPr marL="342900" lvl="0" indent="-342900" algn="just">
                        <a:lnSpc>
                          <a:spcPct val="115000"/>
                        </a:lnSpc>
                        <a:spcAft>
                          <a:spcPts val="1200"/>
                        </a:spcAft>
                        <a:buFont typeface="+mj-lt"/>
                        <a:buAutoNum type="arabicPeriod"/>
                      </a:pPr>
                      <a:r>
                        <a:rPr lang="es-ES" sz="1400" u="sng" dirty="0">
                          <a:effectLst/>
                        </a:rPr>
                        <a:t>Escenario alternativo (Unhappy Path):</a:t>
                      </a:r>
                      <a:r>
                        <a:rPr lang="es-ES" sz="1400" dirty="0">
                          <a:effectLst/>
                        </a:rPr>
                        <a:t> Dado que el cliente haya ingresado todos los datos requeridos y la aplicación no valide correctamente los datos cuando seleccione la opción “Ingresar”, entonces se le brindará la opción de “Recuperar contraseña”.</a:t>
                      </a:r>
                      <a:endParaRPr lang="es-ES" sz="1400" dirty="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6121214"/>
                  </a:ext>
                </a:extLst>
              </a:tr>
            </a:tbl>
          </a:graphicData>
        </a:graphic>
      </p:graphicFrame>
    </p:spTree>
    <p:extLst>
      <p:ext uri="{BB962C8B-B14F-4D97-AF65-F5344CB8AC3E}">
        <p14:creationId xmlns:p14="http://schemas.microsoft.com/office/powerpoint/2010/main" val="136029552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89695545-8985-4F25-9B25-F354600F8247}"/>
              </a:ext>
            </a:extLst>
          </p:cNvPr>
          <p:cNvGraphicFramePr>
            <a:graphicFrameLocks noGrp="1"/>
          </p:cNvGraphicFramePr>
          <p:nvPr>
            <p:extLst>
              <p:ext uri="{D42A27DB-BD31-4B8C-83A1-F6EECF244321}">
                <p14:modId xmlns:p14="http://schemas.microsoft.com/office/powerpoint/2010/main" val="3905814876"/>
              </p:ext>
            </p:extLst>
          </p:nvPr>
        </p:nvGraphicFramePr>
        <p:xfrm>
          <a:off x="733272" y="1267463"/>
          <a:ext cx="5001270" cy="7218673"/>
        </p:xfrm>
        <a:graphic>
          <a:graphicData uri="http://schemas.openxmlformats.org/drawingml/2006/table">
            <a:tbl>
              <a:tblPr firstRow="1" firstCol="1" bandRow="1">
                <a:tableStyleId>{5940675A-B579-460E-94D1-54222C63F5DA}</a:tableStyleId>
              </a:tblPr>
              <a:tblGrid>
                <a:gridCol w="926618">
                  <a:extLst>
                    <a:ext uri="{9D8B030D-6E8A-4147-A177-3AD203B41FA5}">
                      <a16:colId xmlns:a16="http://schemas.microsoft.com/office/drawing/2014/main" val="4154886311"/>
                    </a:ext>
                  </a:extLst>
                </a:gridCol>
                <a:gridCol w="4074652">
                  <a:extLst>
                    <a:ext uri="{9D8B030D-6E8A-4147-A177-3AD203B41FA5}">
                      <a16:colId xmlns:a16="http://schemas.microsoft.com/office/drawing/2014/main" val="1421309876"/>
                    </a:ext>
                  </a:extLst>
                </a:gridCol>
              </a:tblGrid>
              <a:tr h="213569">
                <a:tc gridSpan="2">
                  <a:txBody>
                    <a:bodyPr/>
                    <a:lstStyle/>
                    <a:p>
                      <a:pPr algn="ctr">
                        <a:lnSpc>
                          <a:spcPct val="115000"/>
                        </a:lnSpc>
                        <a:spcAft>
                          <a:spcPts val="1200"/>
                        </a:spcAft>
                      </a:pPr>
                      <a:r>
                        <a:rPr lang="es-ES" sz="1300">
                          <a:effectLst/>
                        </a:rPr>
                        <a:t>HU03</a:t>
                      </a:r>
                      <a:endParaRPr lang="es-ES" sz="1300">
                        <a:effectLst/>
                        <a:latin typeface="Zizou Slab Light"/>
                        <a:ea typeface="Times New Roman" panose="02020603050405020304" pitchFamily="18" charset="0"/>
                        <a:cs typeface="Times New Roman" panose="02020603050405020304" pitchFamily="18" charset="0"/>
                      </a:endParaRPr>
                    </a:p>
                  </a:txBody>
                  <a:tcPr marL="63419" marR="63419" marT="0" marB="0"/>
                </a:tc>
                <a:tc hMerge="1">
                  <a:txBody>
                    <a:bodyPr/>
                    <a:lstStyle/>
                    <a:p>
                      <a:endParaRPr lang="es-ES"/>
                    </a:p>
                  </a:txBody>
                  <a:tcPr/>
                </a:tc>
                <a:extLst>
                  <a:ext uri="{0D108BD9-81ED-4DB2-BD59-A6C34878D82A}">
                    <a16:rowId xmlns:a16="http://schemas.microsoft.com/office/drawing/2014/main" val="17653675"/>
                  </a:ext>
                </a:extLst>
              </a:tr>
              <a:tr h="213569">
                <a:tc>
                  <a:txBody>
                    <a:bodyPr/>
                    <a:lstStyle/>
                    <a:p>
                      <a:pPr>
                        <a:lnSpc>
                          <a:spcPct val="115000"/>
                        </a:lnSpc>
                        <a:spcAft>
                          <a:spcPts val="1200"/>
                        </a:spcAft>
                      </a:pPr>
                      <a:r>
                        <a:rPr lang="es-ES" sz="1300">
                          <a:effectLst/>
                        </a:rPr>
                        <a:t>Nombre</a:t>
                      </a:r>
                      <a:endParaRPr lang="es-ES" sz="1300">
                        <a:effectLst/>
                        <a:latin typeface="Zizou Slab Light"/>
                        <a:ea typeface="Times New Roman" panose="02020603050405020304" pitchFamily="18" charset="0"/>
                        <a:cs typeface="Times New Roman" panose="02020603050405020304" pitchFamily="18" charset="0"/>
                      </a:endParaRPr>
                    </a:p>
                  </a:txBody>
                  <a:tcPr marL="63419" marR="63419" marT="0" marB="0"/>
                </a:tc>
                <a:tc>
                  <a:txBody>
                    <a:bodyPr/>
                    <a:lstStyle/>
                    <a:p>
                      <a:pPr>
                        <a:lnSpc>
                          <a:spcPct val="115000"/>
                        </a:lnSpc>
                        <a:spcAft>
                          <a:spcPts val="1200"/>
                        </a:spcAft>
                      </a:pPr>
                      <a:r>
                        <a:rPr lang="es-ES" sz="1300">
                          <a:effectLst/>
                        </a:rPr>
                        <a:t>Registrar método de pago</a:t>
                      </a:r>
                      <a:endParaRPr lang="es-ES" sz="1300">
                        <a:effectLst/>
                        <a:latin typeface="Zizou Slab Light"/>
                        <a:ea typeface="Times New Roman" panose="02020603050405020304" pitchFamily="18" charset="0"/>
                        <a:cs typeface="Times New Roman" panose="02020603050405020304" pitchFamily="18" charset="0"/>
                      </a:endParaRPr>
                    </a:p>
                  </a:txBody>
                  <a:tcPr marL="63419" marR="63419" marT="0" marB="0"/>
                </a:tc>
                <a:extLst>
                  <a:ext uri="{0D108BD9-81ED-4DB2-BD59-A6C34878D82A}">
                    <a16:rowId xmlns:a16="http://schemas.microsoft.com/office/drawing/2014/main" val="2514293601"/>
                  </a:ext>
                </a:extLst>
              </a:tr>
              <a:tr h="213569">
                <a:tc>
                  <a:txBody>
                    <a:bodyPr/>
                    <a:lstStyle/>
                    <a:p>
                      <a:pPr>
                        <a:lnSpc>
                          <a:spcPct val="115000"/>
                        </a:lnSpc>
                        <a:spcAft>
                          <a:spcPts val="1200"/>
                        </a:spcAft>
                      </a:pPr>
                      <a:r>
                        <a:rPr lang="es-ES" sz="1300">
                          <a:effectLst/>
                        </a:rPr>
                        <a:t>Usuario</a:t>
                      </a:r>
                      <a:endParaRPr lang="es-ES" sz="1300">
                        <a:effectLst/>
                        <a:latin typeface="Zizou Slab Light"/>
                        <a:ea typeface="Times New Roman" panose="02020603050405020304" pitchFamily="18" charset="0"/>
                        <a:cs typeface="Times New Roman" panose="02020603050405020304" pitchFamily="18" charset="0"/>
                      </a:endParaRPr>
                    </a:p>
                  </a:txBody>
                  <a:tcPr marL="63419" marR="63419" marT="0" marB="0"/>
                </a:tc>
                <a:tc>
                  <a:txBody>
                    <a:bodyPr/>
                    <a:lstStyle/>
                    <a:p>
                      <a:pPr>
                        <a:lnSpc>
                          <a:spcPct val="115000"/>
                        </a:lnSpc>
                        <a:spcAft>
                          <a:spcPts val="1200"/>
                        </a:spcAft>
                      </a:pPr>
                      <a:r>
                        <a:rPr lang="es-ES" sz="1300">
                          <a:effectLst/>
                        </a:rPr>
                        <a:t>Cliente</a:t>
                      </a:r>
                      <a:endParaRPr lang="es-ES" sz="1300">
                        <a:effectLst/>
                        <a:latin typeface="Zizou Slab Light"/>
                        <a:ea typeface="Times New Roman" panose="02020603050405020304" pitchFamily="18" charset="0"/>
                        <a:cs typeface="Times New Roman" panose="02020603050405020304" pitchFamily="18" charset="0"/>
                      </a:endParaRPr>
                    </a:p>
                  </a:txBody>
                  <a:tcPr marL="63419" marR="63419" marT="0" marB="0"/>
                </a:tc>
                <a:extLst>
                  <a:ext uri="{0D108BD9-81ED-4DB2-BD59-A6C34878D82A}">
                    <a16:rowId xmlns:a16="http://schemas.microsoft.com/office/drawing/2014/main" val="3525475419"/>
                  </a:ext>
                </a:extLst>
              </a:tr>
              <a:tr h="440467">
                <a:tc>
                  <a:txBody>
                    <a:bodyPr/>
                    <a:lstStyle/>
                    <a:p>
                      <a:pPr>
                        <a:lnSpc>
                          <a:spcPct val="115000"/>
                        </a:lnSpc>
                        <a:spcAft>
                          <a:spcPts val="1200"/>
                        </a:spcAft>
                      </a:pPr>
                      <a:r>
                        <a:rPr lang="es-ES" sz="1300">
                          <a:effectLst/>
                        </a:rPr>
                        <a:t>Declaración</a:t>
                      </a:r>
                      <a:endParaRPr lang="es-ES" sz="1300">
                        <a:effectLst/>
                        <a:latin typeface="Zizou Slab Light"/>
                        <a:ea typeface="Times New Roman" panose="02020603050405020304" pitchFamily="18" charset="0"/>
                        <a:cs typeface="Times New Roman" panose="02020603050405020304" pitchFamily="18" charset="0"/>
                      </a:endParaRPr>
                    </a:p>
                  </a:txBody>
                  <a:tcPr marL="63419" marR="63419" marT="0" marB="0"/>
                </a:tc>
                <a:tc>
                  <a:txBody>
                    <a:bodyPr/>
                    <a:lstStyle/>
                    <a:p>
                      <a:pPr>
                        <a:lnSpc>
                          <a:spcPct val="115000"/>
                        </a:lnSpc>
                        <a:spcAft>
                          <a:spcPts val="1200"/>
                        </a:spcAft>
                      </a:pPr>
                      <a:r>
                        <a:rPr lang="es-ES" sz="1300">
                          <a:effectLst/>
                        </a:rPr>
                        <a:t>Como cliente quiero registrar el método de pago que voy a utilizar para pagar por mi compra.</a:t>
                      </a:r>
                      <a:endParaRPr lang="es-ES" sz="1300">
                        <a:effectLst/>
                        <a:latin typeface="Zizou Slab Light"/>
                        <a:ea typeface="Times New Roman" panose="02020603050405020304" pitchFamily="18" charset="0"/>
                        <a:cs typeface="Times New Roman" panose="02020603050405020304" pitchFamily="18" charset="0"/>
                      </a:endParaRPr>
                    </a:p>
                  </a:txBody>
                  <a:tcPr marL="63419" marR="63419" marT="0" marB="0"/>
                </a:tc>
                <a:extLst>
                  <a:ext uri="{0D108BD9-81ED-4DB2-BD59-A6C34878D82A}">
                    <a16:rowId xmlns:a16="http://schemas.microsoft.com/office/drawing/2014/main" val="2901245505"/>
                  </a:ext>
                </a:extLst>
              </a:tr>
              <a:tr h="5205326">
                <a:tc>
                  <a:txBody>
                    <a:bodyPr/>
                    <a:lstStyle/>
                    <a:p>
                      <a:pPr>
                        <a:lnSpc>
                          <a:spcPct val="115000"/>
                        </a:lnSpc>
                        <a:spcAft>
                          <a:spcPts val="1200"/>
                        </a:spcAft>
                      </a:pPr>
                      <a:r>
                        <a:rPr lang="es-ES" sz="1300">
                          <a:effectLst/>
                        </a:rPr>
                        <a:t>Criterios de Aceptación</a:t>
                      </a:r>
                      <a:endParaRPr lang="es-ES" sz="1300">
                        <a:effectLst/>
                        <a:latin typeface="Zizou Slab Light"/>
                        <a:ea typeface="Times New Roman" panose="02020603050405020304" pitchFamily="18" charset="0"/>
                        <a:cs typeface="Times New Roman" panose="02020603050405020304" pitchFamily="18" charset="0"/>
                      </a:endParaRPr>
                    </a:p>
                  </a:txBody>
                  <a:tcPr marL="63419" marR="63419" marT="0" marB="0"/>
                </a:tc>
                <a:tc>
                  <a:txBody>
                    <a:bodyPr/>
                    <a:lstStyle/>
                    <a:p>
                      <a:pPr marL="342900" lvl="0" indent="-342900" algn="just">
                        <a:lnSpc>
                          <a:spcPct val="115000"/>
                        </a:lnSpc>
                        <a:spcAft>
                          <a:spcPts val="0"/>
                        </a:spcAft>
                        <a:buFont typeface="+mj-lt"/>
                        <a:buAutoNum type="arabicPeriod"/>
                      </a:pPr>
                      <a:r>
                        <a:rPr lang="es-ES" sz="1300" u="sng" dirty="0">
                          <a:effectLst/>
                        </a:rPr>
                        <a:t>Escenario éxito (Happy Path):</a:t>
                      </a:r>
                      <a:r>
                        <a:rPr lang="es-ES" sz="1300" dirty="0">
                          <a:effectLst/>
                        </a:rPr>
                        <a:t> dado un cliente que desea registrar un método de pago y este en la ventana de Registro de cuenta, cuando complete los espacios requeridos y seleccione la opción “Crear cuenta”, entonces la aplicación le validará y vinculará su cuenta con su tarjeta de débito o crédito.</a:t>
                      </a:r>
                    </a:p>
                    <a:p>
                      <a:pPr marL="342900" lvl="0" indent="-342900" algn="just">
                        <a:lnSpc>
                          <a:spcPct val="115000"/>
                        </a:lnSpc>
                        <a:spcAft>
                          <a:spcPts val="0"/>
                        </a:spcAft>
                        <a:buFont typeface="+mj-lt"/>
                        <a:buAutoNum type="arabicPeriod"/>
                      </a:pPr>
                      <a:r>
                        <a:rPr lang="es-ES" sz="1300" u="sng" dirty="0">
                          <a:effectLst/>
                        </a:rPr>
                        <a:t>Escenario éxito (Happy Path):</a:t>
                      </a:r>
                      <a:r>
                        <a:rPr lang="es-ES" sz="1300" dirty="0">
                          <a:effectLst/>
                        </a:rPr>
                        <a:t> dado un cliente que desea registrar un método de pago cuando vaya a realizar el pago de su compra, entonces se le mostrara en la vista de “Compras” la opción de registrar el pago que más se le acomode.</a:t>
                      </a:r>
                    </a:p>
                    <a:p>
                      <a:pPr marL="342900" lvl="0" indent="-342900" algn="just">
                        <a:lnSpc>
                          <a:spcPct val="115000"/>
                        </a:lnSpc>
                        <a:spcAft>
                          <a:spcPts val="0"/>
                        </a:spcAft>
                        <a:buFont typeface="+mj-lt"/>
                        <a:buAutoNum type="arabicPeriod"/>
                      </a:pPr>
                      <a:r>
                        <a:rPr lang="es-ES" sz="1300" u="sng" dirty="0">
                          <a:effectLst/>
                        </a:rPr>
                        <a:t>Escenario éxito (Happy Path):</a:t>
                      </a:r>
                      <a:r>
                        <a:rPr lang="es-ES" sz="1300" dirty="0">
                          <a:effectLst/>
                        </a:rPr>
                        <a:t> dado que un cliente desea agregar un método de pago cuando no está realizando una compra para una orden, entonces tendrá que dirigirse a la opción “Perfil” y seleccionar la opción “Agregar método de pago” y completar los datos solicitados y seleccionar el botón “Guardar” y estará disponible para futuras compras.</a:t>
                      </a:r>
                    </a:p>
                    <a:p>
                      <a:pPr marL="342900" lvl="0" indent="-342900" algn="just">
                        <a:lnSpc>
                          <a:spcPct val="115000"/>
                        </a:lnSpc>
                        <a:spcAft>
                          <a:spcPts val="1200"/>
                        </a:spcAft>
                        <a:buFont typeface="+mj-lt"/>
                        <a:buAutoNum type="arabicPeriod"/>
                      </a:pPr>
                      <a:r>
                        <a:rPr lang="es-ES" sz="1300" u="sng" dirty="0">
                          <a:effectLst/>
                        </a:rPr>
                        <a:t>Escenario alternativo (Unhappy Path):</a:t>
                      </a:r>
                      <a:r>
                        <a:rPr lang="es-ES" sz="1300" dirty="0">
                          <a:effectLst/>
                        </a:rPr>
                        <a:t> dado que los datos ingresados no sean correctos, cuando el cliente quiera terminar el registro de su cuenta, entonces la aplicación le mostrará un mensaje de error de “Datos de tarjeta inválidos, ingrese nuevamente los datos”.</a:t>
                      </a:r>
                      <a:endParaRPr lang="es-ES" sz="1300" dirty="0">
                        <a:effectLst/>
                        <a:latin typeface="Zizou Slab Light"/>
                        <a:ea typeface="Times New Roman" panose="02020603050405020304" pitchFamily="18" charset="0"/>
                        <a:cs typeface="Times New Roman" panose="02020603050405020304" pitchFamily="18" charset="0"/>
                      </a:endParaRPr>
                    </a:p>
                  </a:txBody>
                  <a:tcPr marL="63419" marR="63419" marT="0" marB="0"/>
                </a:tc>
                <a:extLst>
                  <a:ext uri="{0D108BD9-81ED-4DB2-BD59-A6C34878D82A}">
                    <a16:rowId xmlns:a16="http://schemas.microsoft.com/office/drawing/2014/main" val="275039966"/>
                  </a:ext>
                </a:extLst>
              </a:tr>
            </a:tbl>
          </a:graphicData>
        </a:graphic>
      </p:graphicFrame>
      <p:graphicFrame>
        <p:nvGraphicFramePr>
          <p:cNvPr id="3" name="Tabla 2">
            <a:extLst>
              <a:ext uri="{FF2B5EF4-FFF2-40B4-BE49-F238E27FC236}">
                <a16:creationId xmlns:a16="http://schemas.microsoft.com/office/drawing/2014/main" id="{70BF926E-CE1E-4C3A-B164-C71D442A55E2}"/>
              </a:ext>
            </a:extLst>
          </p:cNvPr>
          <p:cNvGraphicFramePr>
            <a:graphicFrameLocks noGrp="1"/>
          </p:cNvGraphicFramePr>
          <p:nvPr>
            <p:extLst>
              <p:ext uri="{D42A27DB-BD31-4B8C-83A1-F6EECF244321}">
                <p14:modId xmlns:p14="http://schemas.microsoft.com/office/powerpoint/2010/main" val="2449155643"/>
              </p:ext>
            </p:extLst>
          </p:nvPr>
        </p:nvGraphicFramePr>
        <p:xfrm>
          <a:off x="6502400" y="1357600"/>
          <a:ext cx="5390380" cy="7038397"/>
        </p:xfrm>
        <a:graphic>
          <a:graphicData uri="http://schemas.openxmlformats.org/drawingml/2006/table">
            <a:tbl>
              <a:tblPr firstRow="1" firstCol="1" bandRow="1">
                <a:tableStyleId>{5940675A-B579-460E-94D1-54222C63F5DA}</a:tableStyleId>
              </a:tblPr>
              <a:tblGrid>
                <a:gridCol w="998711">
                  <a:extLst>
                    <a:ext uri="{9D8B030D-6E8A-4147-A177-3AD203B41FA5}">
                      <a16:colId xmlns:a16="http://schemas.microsoft.com/office/drawing/2014/main" val="3680095104"/>
                    </a:ext>
                  </a:extLst>
                </a:gridCol>
                <a:gridCol w="4391669">
                  <a:extLst>
                    <a:ext uri="{9D8B030D-6E8A-4147-A177-3AD203B41FA5}">
                      <a16:colId xmlns:a16="http://schemas.microsoft.com/office/drawing/2014/main" val="399885707"/>
                    </a:ext>
                  </a:extLst>
                </a:gridCol>
              </a:tblGrid>
              <a:tr h="230185">
                <a:tc gridSpan="2">
                  <a:txBody>
                    <a:bodyPr/>
                    <a:lstStyle/>
                    <a:p>
                      <a:pPr algn="ctr">
                        <a:lnSpc>
                          <a:spcPct val="115000"/>
                        </a:lnSpc>
                        <a:spcAft>
                          <a:spcPts val="1200"/>
                        </a:spcAft>
                      </a:pPr>
                      <a:r>
                        <a:rPr lang="es-ES" sz="1400">
                          <a:effectLst/>
                        </a:rPr>
                        <a:t>HU04</a:t>
                      </a:r>
                      <a:endParaRPr lang="es-ES" sz="1400">
                        <a:effectLst/>
                        <a:latin typeface="Zizou Slab Light"/>
                        <a:ea typeface="Times New Roman" panose="02020603050405020304" pitchFamily="18" charset="0"/>
                        <a:cs typeface="Times New Roman" panose="02020603050405020304" pitchFamily="18" charset="0"/>
                      </a:endParaRPr>
                    </a:p>
                  </a:txBody>
                  <a:tcPr marL="68353" marR="68353" marT="0" marB="0"/>
                </a:tc>
                <a:tc hMerge="1">
                  <a:txBody>
                    <a:bodyPr/>
                    <a:lstStyle/>
                    <a:p>
                      <a:endParaRPr lang="es-ES"/>
                    </a:p>
                  </a:txBody>
                  <a:tcPr/>
                </a:tc>
                <a:extLst>
                  <a:ext uri="{0D108BD9-81ED-4DB2-BD59-A6C34878D82A}">
                    <a16:rowId xmlns:a16="http://schemas.microsoft.com/office/drawing/2014/main" val="2073599255"/>
                  </a:ext>
                </a:extLst>
              </a:tr>
              <a:tr h="230185">
                <a:tc>
                  <a:txBody>
                    <a:bodyPr/>
                    <a:lstStyle/>
                    <a:p>
                      <a:pPr algn="just">
                        <a:lnSpc>
                          <a:spcPct val="115000"/>
                        </a:lnSpc>
                        <a:spcAft>
                          <a:spcPts val="1200"/>
                        </a:spcAft>
                      </a:pPr>
                      <a:r>
                        <a:rPr lang="es-ES" sz="1400">
                          <a:effectLst/>
                        </a:rPr>
                        <a:t>Nombre</a:t>
                      </a:r>
                      <a:endParaRPr lang="es-ES" sz="1400">
                        <a:effectLst/>
                        <a:latin typeface="Zizou Slab Light"/>
                        <a:ea typeface="Times New Roman" panose="02020603050405020304" pitchFamily="18" charset="0"/>
                        <a:cs typeface="Times New Roman" panose="02020603050405020304" pitchFamily="18" charset="0"/>
                      </a:endParaRPr>
                    </a:p>
                  </a:txBody>
                  <a:tcPr marL="68353" marR="68353" marT="0" marB="0"/>
                </a:tc>
                <a:tc>
                  <a:txBody>
                    <a:bodyPr/>
                    <a:lstStyle/>
                    <a:p>
                      <a:pPr algn="just">
                        <a:lnSpc>
                          <a:spcPct val="115000"/>
                        </a:lnSpc>
                        <a:spcAft>
                          <a:spcPts val="1200"/>
                        </a:spcAft>
                      </a:pPr>
                      <a:r>
                        <a:rPr lang="es-ES" sz="1400">
                          <a:effectLst/>
                        </a:rPr>
                        <a:t>Seleccionar platillos</a:t>
                      </a:r>
                      <a:endParaRPr lang="es-ES" sz="1400">
                        <a:effectLst/>
                        <a:latin typeface="Zizou Slab Light"/>
                        <a:ea typeface="Times New Roman" panose="02020603050405020304" pitchFamily="18" charset="0"/>
                        <a:cs typeface="Times New Roman" panose="02020603050405020304" pitchFamily="18" charset="0"/>
                      </a:endParaRPr>
                    </a:p>
                  </a:txBody>
                  <a:tcPr marL="68353" marR="68353" marT="0" marB="0"/>
                </a:tc>
                <a:extLst>
                  <a:ext uri="{0D108BD9-81ED-4DB2-BD59-A6C34878D82A}">
                    <a16:rowId xmlns:a16="http://schemas.microsoft.com/office/drawing/2014/main" val="1393139093"/>
                  </a:ext>
                </a:extLst>
              </a:tr>
              <a:tr h="230185">
                <a:tc>
                  <a:txBody>
                    <a:bodyPr/>
                    <a:lstStyle/>
                    <a:p>
                      <a:pPr algn="just">
                        <a:lnSpc>
                          <a:spcPct val="115000"/>
                        </a:lnSpc>
                        <a:spcAft>
                          <a:spcPts val="1200"/>
                        </a:spcAft>
                      </a:pPr>
                      <a:r>
                        <a:rPr lang="es-ES" sz="1400">
                          <a:effectLst/>
                        </a:rPr>
                        <a:t>Usuario</a:t>
                      </a:r>
                      <a:endParaRPr lang="es-ES" sz="1400">
                        <a:effectLst/>
                        <a:latin typeface="Zizou Slab Light"/>
                        <a:ea typeface="Times New Roman" panose="02020603050405020304" pitchFamily="18" charset="0"/>
                        <a:cs typeface="Times New Roman" panose="02020603050405020304" pitchFamily="18" charset="0"/>
                      </a:endParaRPr>
                    </a:p>
                  </a:txBody>
                  <a:tcPr marL="68353" marR="68353" marT="0" marB="0"/>
                </a:tc>
                <a:tc>
                  <a:txBody>
                    <a:bodyPr/>
                    <a:lstStyle/>
                    <a:p>
                      <a:pPr algn="just">
                        <a:lnSpc>
                          <a:spcPct val="115000"/>
                        </a:lnSpc>
                        <a:spcAft>
                          <a:spcPts val="1200"/>
                        </a:spcAft>
                      </a:pPr>
                      <a:r>
                        <a:rPr lang="es-ES" sz="1400">
                          <a:effectLst/>
                        </a:rPr>
                        <a:t>Cliente</a:t>
                      </a:r>
                      <a:endParaRPr lang="es-ES" sz="1400">
                        <a:effectLst/>
                        <a:latin typeface="Zizou Slab Light"/>
                        <a:ea typeface="Times New Roman" panose="02020603050405020304" pitchFamily="18" charset="0"/>
                        <a:cs typeface="Times New Roman" panose="02020603050405020304" pitchFamily="18" charset="0"/>
                      </a:endParaRPr>
                    </a:p>
                  </a:txBody>
                  <a:tcPr marL="68353" marR="68353" marT="0" marB="0"/>
                </a:tc>
                <a:extLst>
                  <a:ext uri="{0D108BD9-81ED-4DB2-BD59-A6C34878D82A}">
                    <a16:rowId xmlns:a16="http://schemas.microsoft.com/office/drawing/2014/main" val="3273100438"/>
                  </a:ext>
                </a:extLst>
              </a:tr>
              <a:tr h="474736">
                <a:tc>
                  <a:txBody>
                    <a:bodyPr/>
                    <a:lstStyle/>
                    <a:p>
                      <a:pPr algn="just">
                        <a:lnSpc>
                          <a:spcPct val="115000"/>
                        </a:lnSpc>
                        <a:spcAft>
                          <a:spcPts val="1200"/>
                        </a:spcAft>
                      </a:pPr>
                      <a:r>
                        <a:rPr lang="es-ES" sz="1400">
                          <a:effectLst/>
                        </a:rPr>
                        <a:t>Declaración</a:t>
                      </a:r>
                      <a:endParaRPr lang="es-ES" sz="1400">
                        <a:effectLst/>
                        <a:latin typeface="Zizou Slab Light"/>
                        <a:ea typeface="Times New Roman" panose="02020603050405020304" pitchFamily="18" charset="0"/>
                        <a:cs typeface="Times New Roman" panose="02020603050405020304" pitchFamily="18" charset="0"/>
                      </a:endParaRPr>
                    </a:p>
                  </a:txBody>
                  <a:tcPr marL="68353" marR="68353" marT="0" marB="0"/>
                </a:tc>
                <a:tc>
                  <a:txBody>
                    <a:bodyPr/>
                    <a:lstStyle/>
                    <a:p>
                      <a:pPr algn="just">
                        <a:lnSpc>
                          <a:spcPct val="115000"/>
                        </a:lnSpc>
                        <a:spcAft>
                          <a:spcPts val="1200"/>
                        </a:spcAft>
                      </a:pPr>
                      <a:r>
                        <a:rPr lang="es-ES" sz="1400">
                          <a:effectLst/>
                        </a:rPr>
                        <a:t>Como cliente quiero seleccionar platillos para registrar mi pedido.</a:t>
                      </a:r>
                      <a:endParaRPr lang="es-ES" sz="1400">
                        <a:effectLst/>
                        <a:latin typeface="Zizou Slab Light"/>
                        <a:ea typeface="Times New Roman" panose="02020603050405020304" pitchFamily="18" charset="0"/>
                        <a:cs typeface="Times New Roman" panose="02020603050405020304" pitchFamily="18" charset="0"/>
                      </a:endParaRPr>
                    </a:p>
                  </a:txBody>
                  <a:tcPr marL="68353" marR="68353" marT="0" marB="0"/>
                </a:tc>
                <a:extLst>
                  <a:ext uri="{0D108BD9-81ED-4DB2-BD59-A6C34878D82A}">
                    <a16:rowId xmlns:a16="http://schemas.microsoft.com/office/drawing/2014/main" val="4209733963"/>
                  </a:ext>
                </a:extLst>
              </a:tr>
              <a:tr h="5121209">
                <a:tc>
                  <a:txBody>
                    <a:bodyPr/>
                    <a:lstStyle/>
                    <a:p>
                      <a:pPr algn="just">
                        <a:lnSpc>
                          <a:spcPct val="115000"/>
                        </a:lnSpc>
                        <a:spcAft>
                          <a:spcPts val="1200"/>
                        </a:spcAft>
                      </a:pPr>
                      <a:r>
                        <a:rPr lang="es-ES" sz="1400">
                          <a:effectLst/>
                        </a:rPr>
                        <a:t>Criterios de Aceptación</a:t>
                      </a:r>
                      <a:endParaRPr lang="es-ES" sz="1400">
                        <a:effectLst/>
                        <a:latin typeface="Zizou Slab Light"/>
                        <a:ea typeface="Times New Roman" panose="02020603050405020304" pitchFamily="18" charset="0"/>
                        <a:cs typeface="Times New Roman" panose="02020603050405020304" pitchFamily="18" charset="0"/>
                      </a:endParaRPr>
                    </a:p>
                  </a:txBody>
                  <a:tcPr marL="68353" marR="68353" marT="0" marB="0"/>
                </a:tc>
                <a:tc>
                  <a:txBody>
                    <a:bodyPr/>
                    <a:lstStyle/>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que un cliente quiere seleccionar platillos cuando ya ha seleccionado el restaurante, entonces podrá realizarlo seleccionando el botón “+” de los platillos que están en la carta para añadirlos a su orden. Finalmente seleccionaría el botón “Confirmar pedido” para guardar los platillos seleccionados en la orden.</a:t>
                      </a:r>
                    </a:p>
                    <a:p>
                      <a:pPr marL="342900" lvl="0" indent="-342900" algn="just">
                        <a:lnSpc>
                          <a:spcPct val="115000"/>
                        </a:lnSpc>
                        <a:spcAft>
                          <a:spcPts val="0"/>
                        </a:spcAft>
                        <a:buFont typeface="+mj-lt"/>
                        <a:buAutoNum type="arabicPeriod"/>
                      </a:pPr>
                      <a:r>
                        <a:rPr lang="es-ES" sz="1400" u="sng" dirty="0">
                          <a:effectLst/>
                        </a:rPr>
                        <a:t>Escenario alternativo (Happy Path):</a:t>
                      </a:r>
                      <a:r>
                        <a:rPr lang="es-ES" sz="1400" dirty="0">
                          <a:effectLst/>
                        </a:rPr>
                        <a:t> Dado que un cliente no encuentra disponible un plato de su gusto cuando está añadiéndolos a su orden, entonces la aplicación le mostrara los otros platos disponibles en la sección “Carta” le mostrará alternativas para que pueda elegir para su orden y en caso no sean de su agrado, podrá salir de esta vista seleccionado el botón “Regresar” y tendrá la opción de elegir otro restaurante.</a:t>
                      </a:r>
                    </a:p>
                    <a:p>
                      <a:pPr marL="342900" lvl="0" indent="-342900" algn="just">
                        <a:lnSpc>
                          <a:spcPct val="115000"/>
                        </a:lnSpc>
                        <a:spcAft>
                          <a:spcPts val="1200"/>
                        </a:spcAft>
                        <a:buFont typeface="+mj-lt"/>
                        <a:buAutoNum type="arabicPeriod"/>
                      </a:pPr>
                      <a:r>
                        <a:rPr lang="es-ES" sz="1400" u="sng" dirty="0">
                          <a:effectLst/>
                        </a:rPr>
                        <a:t>Escenario alternativo (Happy Path):</a:t>
                      </a:r>
                      <a:r>
                        <a:rPr lang="es-ES" sz="1400" dirty="0">
                          <a:effectLst/>
                        </a:rPr>
                        <a:t> Dado un cliente que agregó un platillo a su orden de manera errónea cuando está en la ventana de Añadir platillos, entonces tendrá la opción de seleccionar el botón “-” de un platillo de la orden para quitarlo de la lista.</a:t>
                      </a:r>
                      <a:endParaRPr lang="es-ES" sz="1400" dirty="0">
                        <a:effectLst/>
                        <a:latin typeface="Zizou Slab Light"/>
                        <a:ea typeface="Times New Roman" panose="02020603050405020304" pitchFamily="18" charset="0"/>
                        <a:cs typeface="Times New Roman" panose="02020603050405020304" pitchFamily="18" charset="0"/>
                      </a:endParaRPr>
                    </a:p>
                  </a:txBody>
                  <a:tcPr marL="68353" marR="68353" marT="0" marB="0"/>
                </a:tc>
                <a:extLst>
                  <a:ext uri="{0D108BD9-81ED-4DB2-BD59-A6C34878D82A}">
                    <a16:rowId xmlns:a16="http://schemas.microsoft.com/office/drawing/2014/main" val="1531444188"/>
                  </a:ext>
                </a:extLst>
              </a:tr>
            </a:tbl>
          </a:graphicData>
        </a:graphic>
      </p:graphicFrame>
    </p:spTree>
    <p:extLst>
      <p:ext uri="{BB962C8B-B14F-4D97-AF65-F5344CB8AC3E}">
        <p14:creationId xmlns:p14="http://schemas.microsoft.com/office/powerpoint/2010/main" val="53031816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EC5C2E75-D7C8-448E-B781-ED6A24F17261}"/>
              </a:ext>
            </a:extLst>
          </p:cNvPr>
          <p:cNvGraphicFramePr>
            <a:graphicFrameLocks noGrp="1"/>
          </p:cNvGraphicFramePr>
          <p:nvPr>
            <p:extLst>
              <p:ext uri="{D42A27DB-BD31-4B8C-83A1-F6EECF244321}">
                <p14:modId xmlns:p14="http://schemas.microsoft.com/office/powerpoint/2010/main" val="1078555520"/>
              </p:ext>
            </p:extLst>
          </p:nvPr>
        </p:nvGraphicFramePr>
        <p:xfrm>
          <a:off x="3798251" y="2340005"/>
          <a:ext cx="5408295" cy="5073589"/>
        </p:xfrm>
        <a:graphic>
          <a:graphicData uri="http://schemas.openxmlformats.org/drawingml/2006/table">
            <a:tbl>
              <a:tblPr firstRow="1" firstCol="1" bandRow="1">
                <a:tableStyleId>{5940675A-B579-460E-94D1-54222C63F5DA}</a:tableStyleId>
              </a:tblPr>
              <a:tblGrid>
                <a:gridCol w="1002030">
                  <a:extLst>
                    <a:ext uri="{9D8B030D-6E8A-4147-A177-3AD203B41FA5}">
                      <a16:colId xmlns:a16="http://schemas.microsoft.com/office/drawing/2014/main" val="2615007173"/>
                    </a:ext>
                  </a:extLst>
                </a:gridCol>
                <a:gridCol w="4406265">
                  <a:extLst>
                    <a:ext uri="{9D8B030D-6E8A-4147-A177-3AD203B41FA5}">
                      <a16:colId xmlns:a16="http://schemas.microsoft.com/office/drawing/2014/main" val="1696852107"/>
                    </a:ext>
                  </a:extLst>
                </a:gridCol>
              </a:tblGrid>
              <a:tr h="0">
                <a:tc gridSpan="2">
                  <a:txBody>
                    <a:bodyPr/>
                    <a:lstStyle/>
                    <a:p>
                      <a:pPr algn="ctr">
                        <a:lnSpc>
                          <a:spcPct val="115000"/>
                        </a:lnSpc>
                        <a:spcAft>
                          <a:spcPts val="1200"/>
                        </a:spcAft>
                      </a:pPr>
                      <a:r>
                        <a:rPr lang="es-ES" sz="1400">
                          <a:effectLst/>
                        </a:rPr>
                        <a:t>HU10</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extLst>
                  <a:ext uri="{0D108BD9-81ED-4DB2-BD59-A6C34878D82A}">
                    <a16:rowId xmlns:a16="http://schemas.microsoft.com/office/drawing/2014/main" val="895839544"/>
                  </a:ext>
                </a:extLst>
              </a:tr>
              <a:tr h="0">
                <a:tc>
                  <a:txBody>
                    <a:bodyPr/>
                    <a:lstStyle/>
                    <a:p>
                      <a:pPr>
                        <a:lnSpc>
                          <a:spcPct val="115000"/>
                        </a:lnSpc>
                        <a:spcAft>
                          <a:spcPts val="1200"/>
                        </a:spcAft>
                      </a:pPr>
                      <a:r>
                        <a:rPr lang="es-ES" sz="1400">
                          <a:effectLst/>
                        </a:rPr>
                        <a:t>Nombre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1200"/>
                        </a:spcAft>
                      </a:pPr>
                      <a:r>
                        <a:rPr lang="es-ES" sz="1400">
                          <a:effectLst/>
                        </a:rPr>
                        <a:t>Recuperar contraseña</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3657237"/>
                  </a:ext>
                </a:extLst>
              </a:tr>
              <a:tr h="0">
                <a:tc>
                  <a:txBody>
                    <a:bodyPr/>
                    <a:lstStyle/>
                    <a:p>
                      <a:pPr>
                        <a:lnSpc>
                          <a:spcPct val="115000"/>
                        </a:lnSpc>
                        <a:spcAft>
                          <a:spcPts val="1200"/>
                        </a:spcAft>
                      </a:pPr>
                      <a:r>
                        <a:rPr lang="es-ES" sz="1400">
                          <a:effectLst/>
                        </a:rPr>
                        <a:t>Usuario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1200"/>
                        </a:spcAft>
                      </a:pPr>
                      <a:r>
                        <a:rPr lang="es-ES" sz="1400">
                          <a:effectLst/>
                        </a:rPr>
                        <a:t>Cliente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42688799"/>
                  </a:ext>
                </a:extLst>
              </a:tr>
              <a:tr h="0">
                <a:tc>
                  <a:txBody>
                    <a:bodyPr/>
                    <a:lstStyle/>
                    <a:p>
                      <a:pPr>
                        <a:lnSpc>
                          <a:spcPct val="115000"/>
                        </a:lnSpc>
                        <a:spcAft>
                          <a:spcPts val="1200"/>
                        </a:spcAft>
                      </a:pPr>
                      <a:r>
                        <a:rPr lang="es-ES" sz="1400">
                          <a:effectLst/>
                        </a:rPr>
                        <a:t>Declaración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1200"/>
                        </a:spcAft>
                      </a:pPr>
                      <a:r>
                        <a:rPr lang="es-ES" sz="1400">
                          <a:effectLst/>
                        </a:rPr>
                        <a:t>Como usuario quiero recuperar mi contraseña para acceder nuevamente a mi cuenta</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29653443"/>
                  </a:ext>
                </a:extLst>
              </a:tr>
              <a:tr h="0">
                <a:tc>
                  <a:txBody>
                    <a:bodyPr/>
                    <a:lstStyle/>
                    <a:p>
                      <a:pPr>
                        <a:lnSpc>
                          <a:spcPct val="115000"/>
                        </a:lnSpc>
                        <a:spcAft>
                          <a:spcPts val="1200"/>
                        </a:spcAft>
                      </a:pPr>
                      <a:r>
                        <a:rPr lang="es-ES" sz="1400">
                          <a:effectLst/>
                        </a:rPr>
                        <a:t>Criterios de Aceptación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un cliente que no se acuerda de su contraseña actual cuando seleccione la opción “¿Has olvidado tu contraseña?” entonces, la aplicación lo redireccionará a otra ventana que le solicitará ingresar su correo electrónico registrado con su cuenta para enviar un código de verificación a su celular.</a:t>
                      </a:r>
                    </a:p>
                    <a:p>
                      <a:pPr marL="342900" lvl="0" indent="-342900" algn="just">
                        <a:lnSpc>
                          <a:spcPct val="115000"/>
                        </a:lnSpc>
                        <a:spcAft>
                          <a:spcPts val="1200"/>
                        </a:spcAft>
                        <a:buFont typeface="+mj-lt"/>
                        <a:buAutoNum type="arabicPeriod"/>
                      </a:pPr>
                      <a:r>
                        <a:rPr lang="es-ES" sz="1400" u="sng" dirty="0">
                          <a:effectLst/>
                        </a:rPr>
                        <a:t>Escenario éxito (Happy Path):</a:t>
                      </a:r>
                      <a:r>
                        <a:rPr lang="es-ES" sz="1400" dirty="0">
                          <a:effectLst/>
                        </a:rPr>
                        <a:t> dado un cliente que ingresó sus datos correctos (código, nueva contraseña y repetir la nueva contraseña) cuando seleccione la opción “Actualizar contraseña” entonces, la aplicación validará los datos ingresados, y mostrará una ventana con el mensaje “Felicidades - Tu contraseña ha sido cambiada exitosamente” y la opción “Continuar”.</a:t>
                      </a:r>
                      <a:endParaRPr lang="es-ES" sz="1400" dirty="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71077019"/>
                  </a:ext>
                </a:extLst>
              </a:tr>
            </a:tbl>
          </a:graphicData>
        </a:graphic>
      </p:graphicFrame>
    </p:spTree>
    <p:extLst>
      <p:ext uri="{BB962C8B-B14F-4D97-AF65-F5344CB8AC3E}">
        <p14:creationId xmlns:p14="http://schemas.microsoft.com/office/powerpoint/2010/main" val="354648538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 profundizar">
            <a:extLst>
              <a:ext uri="{FF2B5EF4-FFF2-40B4-BE49-F238E27FC236}">
                <a16:creationId xmlns:a16="http://schemas.microsoft.com/office/drawing/2014/main" id="{E8D62956-1A35-43C8-B0D8-ECB448937E70}"/>
              </a:ext>
            </a:extLst>
          </p:cNvPr>
          <p:cNvSpPr txBox="1"/>
          <p:nvPr/>
        </p:nvSpPr>
        <p:spPr>
          <a:xfrm>
            <a:off x="781628" y="1089235"/>
            <a:ext cx="134331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Dueño</a:t>
            </a:r>
            <a:endParaRPr dirty="0"/>
          </a:p>
        </p:txBody>
      </p:sp>
      <p:graphicFrame>
        <p:nvGraphicFramePr>
          <p:cNvPr id="3" name="Tabla 2">
            <a:extLst>
              <a:ext uri="{FF2B5EF4-FFF2-40B4-BE49-F238E27FC236}">
                <a16:creationId xmlns:a16="http://schemas.microsoft.com/office/drawing/2014/main" id="{FDCE353E-3B57-49D9-B185-61FA2A9D9803}"/>
              </a:ext>
            </a:extLst>
          </p:cNvPr>
          <p:cNvGraphicFramePr>
            <a:graphicFrameLocks noGrp="1"/>
          </p:cNvGraphicFramePr>
          <p:nvPr>
            <p:extLst>
              <p:ext uri="{D42A27DB-BD31-4B8C-83A1-F6EECF244321}">
                <p14:modId xmlns:p14="http://schemas.microsoft.com/office/powerpoint/2010/main" val="3971134031"/>
              </p:ext>
            </p:extLst>
          </p:nvPr>
        </p:nvGraphicFramePr>
        <p:xfrm>
          <a:off x="781628" y="2318274"/>
          <a:ext cx="5408295" cy="5809681"/>
        </p:xfrm>
        <a:graphic>
          <a:graphicData uri="http://schemas.openxmlformats.org/drawingml/2006/table">
            <a:tbl>
              <a:tblPr firstRow="1" firstCol="1" bandRow="1">
                <a:tableStyleId>{5940675A-B579-460E-94D1-54222C63F5DA}</a:tableStyleId>
              </a:tblPr>
              <a:tblGrid>
                <a:gridCol w="1002030">
                  <a:extLst>
                    <a:ext uri="{9D8B030D-6E8A-4147-A177-3AD203B41FA5}">
                      <a16:colId xmlns:a16="http://schemas.microsoft.com/office/drawing/2014/main" val="1650908915"/>
                    </a:ext>
                  </a:extLst>
                </a:gridCol>
                <a:gridCol w="4406265">
                  <a:extLst>
                    <a:ext uri="{9D8B030D-6E8A-4147-A177-3AD203B41FA5}">
                      <a16:colId xmlns:a16="http://schemas.microsoft.com/office/drawing/2014/main" val="3604205710"/>
                    </a:ext>
                  </a:extLst>
                </a:gridCol>
              </a:tblGrid>
              <a:tr h="0">
                <a:tc gridSpan="2">
                  <a:txBody>
                    <a:bodyPr/>
                    <a:lstStyle/>
                    <a:p>
                      <a:pPr algn="ctr">
                        <a:lnSpc>
                          <a:spcPct val="115000"/>
                        </a:lnSpc>
                        <a:spcAft>
                          <a:spcPts val="1200"/>
                        </a:spcAft>
                      </a:pPr>
                      <a:r>
                        <a:rPr lang="es-ES" sz="1400">
                          <a:effectLst/>
                        </a:rPr>
                        <a:t>HU05</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extLst>
                  <a:ext uri="{0D108BD9-81ED-4DB2-BD59-A6C34878D82A}">
                    <a16:rowId xmlns:a16="http://schemas.microsoft.com/office/drawing/2014/main" val="872173051"/>
                  </a:ext>
                </a:extLst>
              </a:tr>
              <a:tr h="0">
                <a:tc>
                  <a:txBody>
                    <a:bodyPr/>
                    <a:lstStyle/>
                    <a:p>
                      <a:pPr>
                        <a:lnSpc>
                          <a:spcPct val="115000"/>
                        </a:lnSpc>
                        <a:spcAft>
                          <a:spcPts val="1200"/>
                        </a:spcAft>
                      </a:pPr>
                      <a:r>
                        <a:rPr lang="es-ES" sz="1400">
                          <a:effectLst/>
                        </a:rPr>
                        <a:t>Nombre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1200"/>
                        </a:spcAft>
                      </a:pPr>
                      <a:r>
                        <a:rPr lang="es-ES" sz="1400">
                          <a:effectLst/>
                        </a:rPr>
                        <a:t>Iniciar sesión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8913684"/>
                  </a:ext>
                </a:extLst>
              </a:tr>
              <a:tr h="0">
                <a:tc>
                  <a:txBody>
                    <a:bodyPr/>
                    <a:lstStyle/>
                    <a:p>
                      <a:pPr>
                        <a:lnSpc>
                          <a:spcPct val="115000"/>
                        </a:lnSpc>
                        <a:spcAft>
                          <a:spcPts val="1200"/>
                        </a:spcAft>
                      </a:pPr>
                      <a:r>
                        <a:rPr lang="es-ES" sz="1400">
                          <a:effectLst/>
                        </a:rPr>
                        <a:t>Usuario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1200"/>
                        </a:spcAft>
                      </a:pPr>
                      <a:r>
                        <a:rPr lang="es-ES" sz="1400">
                          <a:effectLst/>
                        </a:rPr>
                        <a:t>Dueño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63643234"/>
                  </a:ext>
                </a:extLst>
              </a:tr>
              <a:tr h="0">
                <a:tc>
                  <a:txBody>
                    <a:bodyPr/>
                    <a:lstStyle/>
                    <a:p>
                      <a:pPr>
                        <a:lnSpc>
                          <a:spcPct val="115000"/>
                        </a:lnSpc>
                        <a:spcAft>
                          <a:spcPts val="1200"/>
                        </a:spcAft>
                      </a:pPr>
                      <a:r>
                        <a:rPr lang="es-ES" sz="1400">
                          <a:effectLst/>
                        </a:rPr>
                        <a:t>Declaración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1200"/>
                        </a:spcAft>
                      </a:pPr>
                      <a:r>
                        <a:rPr lang="es-ES" sz="1400">
                          <a:effectLst/>
                        </a:rPr>
                        <a:t>Como dueño quiero iniciar sesión para hacer uso de los servicios de la aplicación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85028124"/>
                  </a:ext>
                </a:extLst>
              </a:tr>
              <a:tr h="2423160">
                <a:tc>
                  <a:txBody>
                    <a:bodyPr/>
                    <a:lstStyle/>
                    <a:p>
                      <a:pPr>
                        <a:lnSpc>
                          <a:spcPct val="115000"/>
                        </a:lnSpc>
                        <a:spcAft>
                          <a:spcPts val="1200"/>
                        </a:spcAft>
                      </a:pPr>
                      <a:r>
                        <a:rPr lang="es-ES" sz="1400">
                          <a:effectLst/>
                        </a:rPr>
                        <a:t>Criterios de Aceptación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que el dueño está registrado, cuando seleccione “Iniciar Sesión”, entonces se le solicitará completar los campos en blanco con su nombre de usuario y contraseña y luego deberá seleccionar el botón “Ingresar” para que se le brinde el acceso a la aplicación.</a:t>
                      </a:r>
                    </a:p>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que el dueño esté en la ventana de Ingreso cuando se equivoque al ingresar la contraseña de su cuenta, entonces la aplicación le indicará al usuario el error y le permitirá volver a ingresar la contraseña.</a:t>
                      </a:r>
                    </a:p>
                    <a:p>
                      <a:pPr marL="342900" lvl="0" indent="-342900" algn="just">
                        <a:lnSpc>
                          <a:spcPct val="115000"/>
                        </a:lnSpc>
                        <a:spcAft>
                          <a:spcPts val="1200"/>
                        </a:spcAft>
                        <a:buFont typeface="+mj-lt"/>
                        <a:buAutoNum type="arabicPeriod"/>
                      </a:pPr>
                      <a:r>
                        <a:rPr lang="es-ES" sz="1400" u="sng" dirty="0">
                          <a:effectLst/>
                        </a:rPr>
                        <a:t>Escenario alternativo (Unhappy Path):</a:t>
                      </a:r>
                      <a:r>
                        <a:rPr lang="es-ES" sz="1400" dirty="0">
                          <a:effectLst/>
                        </a:rPr>
                        <a:t> Dado que el dueño haya ingresado todos los datos requeridos y la aplicación no valide correctamente los datos cuando seleccione la opción “Ingresar”, entonces se le brindará la opción de “Recuperar contraseña”.</a:t>
                      </a:r>
                      <a:endParaRPr lang="es-ES" sz="1400" dirty="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88157380"/>
                  </a:ext>
                </a:extLst>
              </a:tr>
            </a:tbl>
          </a:graphicData>
        </a:graphic>
      </p:graphicFrame>
      <p:graphicFrame>
        <p:nvGraphicFramePr>
          <p:cNvPr id="4" name="Tabla 3">
            <a:extLst>
              <a:ext uri="{FF2B5EF4-FFF2-40B4-BE49-F238E27FC236}">
                <a16:creationId xmlns:a16="http://schemas.microsoft.com/office/drawing/2014/main" id="{895F4BDE-C45C-4898-931D-8502B9912C8A}"/>
              </a:ext>
            </a:extLst>
          </p:cNvPr>
          <p:cNvGraphicFramePr>
            <a:graphicFrameLocks noGrp="1"/>
          </p:cNvGraphicFramePr>
          <p:nvPr>
            <p:extLst>
              <p:ext uri="{D42A27DB-BD31-4B8C-83A1-F6EECF244321}">
                <p14:modId xmlns:p14="http://schemas.microsoft.com/office/powerpoint/2010/main" val="1124087237"/>
              </p:ext>
            </p:extLst>
          </p:nvPr>
        </p:nvGraphicFramePr>
        <p:xfrm>
          <a:off x="6814879" y="2328450"/>
          <a:ext cx="5408295" cy="2619949"/>
        </p:xfrm>
        <a:graphic>
          <a:graphicData uri="http://schemas.openxmlformats.org/drawingml/2006/table">
            <a:tbl>
              <a:tblPr firstRow="1" firstCol="1" bandRow="1">
                <a:tableStyleId>{5940675A-B579-460E-94D1-54222C63F5DA}</a:tableStyleId>
              </a:tblPr>
              <a:tblGrid>
                <a:gridCol w="1002030">
                  <a:extLst>
                    <a:ext uri="{9D8B030D-6E8A-4147-A177-3AD203B41FA5}">
                      <a16:colId xmlns:a16="http://schemas.microsoft.com/office/drawing/2014/main" val="747832455"/>
                    </a:ext>
                  </a:extLst>
                </a:gridCol>
                <a:gridCol w="4406265">
                  <a:extLst>
                    <a:ext uri="{9D8B030D-6E8A-4147-A177-3AD203B41FA5}">
                      <a16:colId xmlns:a16="http://schemas.microsoft.com/office/drawing/2014/main" val="3402741371"/>
                    </a:ext>
                  </a:extLst>
                </a:gridCol>
              </a:tblGrid>
              <a:tr h="0">
                <a:tc gridSpan="2">
                  <a:txBody>
                    <a:bodyPr/>
                    <a:lstStyle/>
                    <a:p>
                      <a:pPr algn="ctr">
                        <a:lnSpc>
                          <a:spcPct val="115000"/>
                        </a:lnSpc>
                        <a:spcAft>
                          <a:spcPts val="1200"/>
                        </a:spcAft>
                      </a:pPr>
                      <a:r>
                        <a:rPr lang="es-ES" sz="1400">
                          <a:effectLst/>
                        </a:rPr>
                        <a:t>HU06</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extLst>
                  <a:ext uri="{0D108BD9-81ED-4DB2-BD59-A6C34878D82A}">
                    <a16:rowId xmlns:a16="http://schemas.microsoft.com/office/drawing/2014/main" val="3991070428"/>
                  </a:ext>
                </a:extLst>
              </a:tr>
              <a:tr h="0">
                <a:tc>
                  <a:txBody>
                    <a:bodyPr/>
                    <a:lstStyle/>
                    <a:p>
                      <a:pPr algn="just">
                        <a:lnSpc>
                          <a:spcPct val="115000"/>
                        </a:lnSpc>
                        <a:spcAft>
                          <a:spcPts val="1200"/>
                        </a:spcAft>
                      </a:pPr>
                      <a:r>
                        <a:rPr lang="es-ES" sz="1400">
                          <a:effectLst/>
                        </a:rPr>
                        <a:t>Nombre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Visualizar las órdenes registradas</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3409392"/>
                  </a:ext>
                </a:extLst>
              </a:tr>
              <a:tr h="0">
                <a:tc>
                  <a:txBody>
                    <a:bodyPr/>
                    <a:lstStyle/>
                    <a:p>
                      <a:pPr algn="just">
                        <a:lnSpc>
                          <a:spcPct val="115000"/>
                        </a:lnSpc>
                        <a:spcAft>
                          <a:spcPts val="1200"/>
                        </a:spcAft>
                      </a:pPr>
                      <a:r>
                        <a:rPr lang="es-ES" sz="1400">
                          <a:effectLst/>
                        </a:rPr>
                        <a:t>Usuario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tabLst>
                          <a:tab pos="988695" algn="l"/>
                        </a:tabLst>
                      </a:pPr>
                      <a:r>
                        <a:rPr lang="es-ES" sz="1400">
                          <a:effectLst/>
                        </a:rPr>
                        <a:t>Dueño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797549"/>
                  </a:ext>
                </a:extLst>
              </a:tr>
              <a:tr h="0">
                <a:tc>
                  <a:txBody>
                    <a:bodyPr/>
                    <a:lstStyle/>
                    <a:p>
                      <a:pPr algn="just">
                        <a:lnSpc>
                          <a:spcPct val="115000"/>
                        </a:lnSpc>
                        <a:spcAft>
                          <a:spcPts val="1200"/>
                        </a:spcAft>
                      </a:pPr>
                      <a:r>
                        <a:rPr lang="es-ES" sz="1400">
                          <a:effectLst/>
                        </a:rPr>
                        <a:t>Declaración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Como dueño quiero visualizar la lista de reservas registradas para atender los pedidos pendientes</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46926232"/>
                  </a:ext>
                </a:extLst>
              </a:tr>
              <a:tr h="0">
                <a:tc>
                  <a:txBody>
                    <a:bodyPr/>
                    <a:lstStyle/>
                    <a:p>
                      <a:pPr algn="just">
                        <a:lnSpc>
                          <a:spcPct val="115000"/>
                        </a:lnSpc>
                        <a:spcAft>
                          <a:spcPts val="1200"/>
                        </a:spcAft>
                      </a:pPr>
                      <a:r>
                        <a:rPr lang="es-ES" sz="1400">
                          <a:effectLst/>
                        </a:rPr>
                        <a:t>Criterios de Aceptación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1200"/>
                        </a:spcAft>
                        <a:buFont typeface="+mj-lt"/>
                        <a:buAutoNum type="arabicPeriod"/>
                      </a:pPr>
                      <a:r>
                        <a:rPr lang="es-ES" sz="1400" u="sng" dirty="0">
                          <a:effectLst/>
                        </a:rPr>
                        <a:t>Escenario éxito (Happy Path):</a:t>
                      </a:r>
                      <a:r>
                        <a:rPr lang="es-ES" sz="1400" dirty="0">
                          <a:effectLst/>
                        </a:rPr>
                        <a:t> dado un dueño que inició sesión en la aplicación cuando seleccione la opción “Ordenes”, entonces visualizará todas las ordenes registradas, atendidas y no atendidas; además, tendrá acceso al detalle de cada una de ellas.</a:t>
                      </a:r>
                      <a:endParaRPr lang="es-ES" sz="1400" dirty="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6849660"/>
                  </a:ext>
                </a:extLst>
              </a:tr>
            </a:tbl>
          </a:graphicData>
        </a:graphic>
      </p:graphicFrame>
    </p:spTree>
    <p:extLst>
      <p:ext uri="{BB962C8B-B14F-4D97-AF65-F5344CB8AC3E}">
        <p14:creationId xmlns:p14="http://schemas.microsoft.com/office/powerpoint/2010/main" val="87669408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2D2ED659-E765-4451-B3E0-1575D9D178A2}"/>
              </a:ext>
            </a:extLst>
          </p:cNvPr>
          <p:cNvGraphicFramePr>
            <a:graphicFrameLocks noGrp="1"/>
          </p:cNvGraphicFramePr>
          <p:nvPr>
            <p:extLst>
              <p:ext uri="{D42A27DB-BD31-4B8C-83A1-F6EECF244321}">
                <p14:modId xmlns:p14="http://schemas.microsoft.com/office/powerpoint/2010/main" val="1921581270"/>
              </p:ext>
            </p:extLst>
          </p:nvPr>
        </p:nvGraphicFramePr>
        <p:xfrm>
          <a:off x="821730" y="2400440"/>
          <a:ext cx="5408295" cy="4582861"/>
        </p:xfrm>
        <a:graphic>
          <a:graphicData uri="http://schemas.openxmlformats.org/drawingml/2006/table">
            <a:tbl>
              <a:tblPr firstRow="1" firstCol="1" bandRow="1">
                <a:tableStyleId>{5940675A-B579-460E-94D1-54222C63F5DA}</a:tableStyleId>
              </a:tblPr>
              <a:tblGrid>
                <a:gridCol w="1002030">
                  <a:extLst>
                    <a:ext uri="{9D8B030D-6E8A-4147-A177-3AD203B41FA5}">
                      <a16:colId xmlns:a16="http://schemas.microsoft.com/office/drawing/2014/main" val="1652815098"/>
                    </a:ext>
                  </a:extLst>
                </a:gridCol>
                <a:gridCol w="4406265">
                  <a:extLst>
                    <a:ext uri="{9D8B030D-6E8A-4147-A177-3AD203B41FA5}">
                      <a16:colId xmlns:a16="http://schemas.microsoft.com/office/drawing/2014/main" val="753174151"/>
                    </a:ext>
                  </a:extLst>
                </a:gridCol>
              </a:tblGrid>
              <a:tr h="0">
                <a:tc gridSpan="2">
                  <a:txBody>
                    <a:bodyPr/>
                    <a:lstStyle/>
                    <a:p>
                      <a:pPr algn="ctr">
                        <a:lnSpc>
                          <a:spcPct val="115000"/>
                        </a:lnSpc>
                        <a:spcAft>
                          <a:spcPts val="1200"/>
                        </a:spcAft>
                      </a:pPr>
                      <a:r>
                        <a:rPr lang="es-ES" sz="1400">
                          <a:effectLst/>
                        </a:rPr>
                        <a:t>HU07</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extLst>
                  <a:ext uri="{0D108BD9-81ED-4DB2-BD59-A6C34878D82A}">
                    <a16:rowId xmlns:a16="http://schemas.microsoft.com/office/drawing/2014/main" val="1761411604"/>
                  </a:ext>
                </a:extLst>
              </a:tr>
              <a:tr h="0">
                <a:tc>
                  <a:txBody>
                    <a:bodyPr/>
                    <a:lstStyle/>
                    <a:p>
                      <a:pPr algn="just">
                        <a:lnSpc>
                          <a:spcPct val="115000"/>
                        </a:lnSpc>
                        <a:spcAft>
                          <a:spcPts val="1200"/>
                        </a:spcAft>
                      </a:pPr>
                      <a:r>
                        <a:rPr lang="es-ES" sz="1400">
                          <a:effectLst/>
                        </a:rPr>
                        <a:t>Nombre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Visualizar los detalles de los pedidos registrados</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9413069"/>
                  </a:ext>
                </a:extLst>
              </a:tr>
              <a:tr h="0">
                <a:tc>
                  <a:txBody>
                    <a:bodyPr/>
                    <a:lstStyle/>
                    <a:p>
                      <a:pPr algn="just">
                        <a:lnSpc>
                          <a:spcPct val="115000"/>
                        </a:lnSpc>
                        <a:spcAft>
                          <a:spcPts val="1200"/>
                        </a:spcAft>
                      </a:pPr>
                      <a:r>
                        <a:rPr lang="es-ES" sz="1400">
                          <a:effectLst/>
                        </a:rPr>
                        <a:t>Usuario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tabLst>
                          <a:tab pos="988695" algn="l"/>
                        </a:tabLst>
                      </a:pPr>
                      <a:r>
                        <a:rPr lang="es-ES" sz="1400">
                          <a:effectLst/>
                        </a:rPr>
                        <a:t>Dueño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1650740"/>
                  </a:ext>
                </a:extLst>
              </a:tr>
              <a:tr h="0">
                <a:tc>
                  <a:txBody>
                    <a:bodyPr/>
                    <a:lstStyle/>
                    <a:p>
                      <a:pPr algn="just">
                        <a:lnSpc>
                          <a:spcPct val="115000"/>
                        </a:lnSpc>
                        <a:spcAft>
                          <a:spcPts val="1200"/>
                        </a:spcAft>
                      </a:pPr>
                      <a:r>
                        <a:rPr lang="es-ES" sz="1400">
                          <a:effectLst/>
                        </a:rPr>
                        <a:t>Declaración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Como dueño quiero visualizar los detalles de los pedidos registrados.</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79695344"/>
                  </a:ext>
                </a:extLst>
              </a:tr>
              <a:tr h="0">
                <a:tc>
                  <a:txBody>
                    <a:bodyPr/>
                    <a:lstStyle/>
                    <a:p>
                      <a:pPr algn="just">
                        <a:lnSpc>
                          <a:spcPct val="115000"/>
                        </a:lnSpc>
                        <a:spcAft>
                          <a:spcPts val="1200"/>
                        </a:spcAft>
                      </a:pPr>
                      <a:r>
                        <a:rPr lang="es-ES" sz="1400">
                          <a:effectLst/>
                        </a:rPr>
                        <a:t>Criterios de Aceptación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que el dueño quiere visualizar los pedidos registrados cuando llegan más ordenes de los clientes, entonces este podrá ver cada uno al entrar a la opción de Ordenes, filtrar las órdenes pendientes y las despachadas; y seleccionar el que desee para visualizar la información detallada de dicha orden.</a:t>
                      </a:r>
                    </a:p>
                    <a:p>
                      <a:pPr marL="342900" lvl="0" indent="-342900" algn="just">
                        <a:lnSpc>
                          <a:spcPct val="115000"/>
                        </a:lnSpc>
                        <a:spcAft>
                          <a:spcPts val="1200"/>
                        </a:spcAft>
                        <a:buFont typeface="+mj-lt"/>
                        <a:buAutoNum type="arabicPeriod"/>
                      </a:pPr>
                      <a:r>
                        <a:rPr lang="es-ES" sz="1400" u="sng" dirty="0">
                          <a:effectLst/>
                        </a:rPr>
                        <a:t>Escenario éxito (Happy Path):</a:t>
                      </a:r>
                      <a:r>
                        <a:rPr lang="es-ES" sz="1400" dirty="0">
                          <a:effectLst/>
                        </a:rPr>
                        <a:t> dado el caso que el dueño visualice una orden equivocada cuando ya ha seleccionado una, entonces tendrá la opción de seleccionar el botón “Regresar” para volver a la vista de Ordenes, visualizarlas y seleccionar la correcta.</a:t>
                      </a:r>
                      <a:endParaRPr lang="es-ES" sz="1400" dirty="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7381999"/>
                  </a:ext>
                </a:extLst>
              </a:tr>
            </a:tbl>
          </a:graphicData>
        </a:graphic>
      </p:graphicFrame>
      <p:graphicFrame>
        <p:nvGraphicFramePr>
          <p:cNvPr id="3" name="Tabla 2">
            <a:extLst>
              <a:ext uri="{FF2B5EF4-FFF2-40B4-BE49-F238E27FC236}">
                <a16:creationId xmlns:a16="http://schemas.microsoft.com/office/drawing/2014/main" id="{8C811712-E77C-4D59-BEA7-998E525291BE}"/>
              </a:ext>
            </a:extLst>
          </p:cNvPr>
          <p:cNvGraphicFramePr>
            <a:graphicFrameLocks noGrp="1"/>
          </p:cNvGraphicFramePr>
          <p:nvPr>
            <p:extLst>
              <p:ext uri="{D42A27DB-BD31-4B8C-83A1-F6EECF244321}">
                <p14:modId xmlns:p14="http://schemas.microsoft.com/office/powerpoint/2010/main" val="1131874755"/>
              </p:ext>
            </p:extLst>
          </p:nvPr>
        </p:nvGraphicFramePr>
        <p:xfrm>
          <a:off x="6774777" y="1849277"/>
          <a:ext cx="5408295" cy="6055045"/>
        </p:xfrm>
        <a:graphic>
          <a:graphicData uri="http://schemas.openxmlformats.org/drawingml/2006/table">
            <a:tbl>
              <a:tblPr firstRow="1" firstCol="1" bandRow="1">
                <a:tableStyleId>{5940675A-B579-460E-94D1-54222C63F5DA}</a:tableStyleId>
              </a:tblPr>
              <a:tblGrid>
                <a:gridCol w="1002030">
                  <a:extLst>
                    <a:ext uri="{9D8B030D-6E8A-4147-A177-3AD203B41FA5}">
                      <a16:colId xmlns:a16="http://schemas.microsoft.com/office/drawing/2014/main" val="1485903949"/>
                    </a:ext>
                  </a:extLst>
                </a:gridCol>
                <a:gridCol w="4406265">
                  <a:extLst>
                    <a:ext uri="{9D8B030D-6E8A-4147-A177-3AD203B41FA5}">
                      <a16:colId xmlns:a16="http://schemas.microsoft.com/office/drawing/2014/main" val="1145120843"/>
                    </a:ext>
                  </a:extLst>
                </a:gridCol>
              </a:tblGrid>
              <a:tr h="0">
                <a:tc gridSpan="2">
                  <a:txBody>
                    <a:bodyPr/>
                    <a:lstStyle/>
                    <a:p>
                      <a:pPr algn="ctr">
                        <a:lnSpc>
                          <a:spcPct val="115000"/>
                        </a:lnSpc>
                        <a:spcAft>
                          <a:spcPts val="1200"/>
                        </a:spcAft>
                      </a:pPr>
                      <a:r>
                        <a:rPr lang="es-ES" sz="1400">
                          <a:effectLst/>
                        </a:rPr>
                        <a:t>HU08</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extLst>
                  <a:ext uri="{0D108BD9-81ED-4DB2-BD59-A6C34878D82A}">
                    <a16:rowId xmlns:a16="http://schemas.microsoft.com/office/drawing/2014/main" val="454553642"/>
                  </a:ext>
                </a:extLst>
              </a:tr>
              <a:tr h="0">
                <a:tc>
                  <a:txBody>
                    <a:bodyPr/>
                    <a:lstStyle/>
                    <a:p>
                      <a:pPr algn="just">
                        <a:lnSpc>
                          <a:spcPct val="115000"/>
                        </a:lnSpc>
                        <a:spcAft>
                          <a:spcPts val="1200"/>
                        </a:spcAft>
                      </a:pPr>
                      <a:r>
                        <a:rPr lang="es-ES" sz="1400">
                          <a:effectLst/>
                        </a:rPr>
                        <a:t>Nombre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Actualizar las órdenes ya despachadas</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6945401"/>
                  </a:ext>
                </a:extLst>
              </a:tr>
              <a:tr h="0">
                <a:tc>
                  <a:txBody>
                    <a:bodyPr/>
                    <a:lstStyle/>
                    <a:p>
                      <a:pPr algn="just">
                        <a:lnSpc>
                          <a:spcPct val="115000"/>
                        </a:lnSpc>
                        <a:spcAft>
                          <a:spcPts val="1200"/>
                        </a:spcAft>
                      </a:pPr>
                      <a:r>
                        <a:rPr lang="es-ES" sz="1400">
                          <a:effectLst/>
                        </a:rPr>
                        <a:t>Usuario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tabLst>
                          <a:tab pos="988695" algn="l"/>
                        </a:tabLst>
                      </a:pPr>
                      <a:r>
                        <a:rPr lang="es-ES" sz="1400">
                          <a:effectLst/>
                        </a:rPr>
                        <a:t>Dueño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82738011"/>
                  </a:ext>
                </a:extLst>
              </a:tr>
              <a:tr h="0">
                <a:tc>
                  <a:txBody>
                    <a:bodyPr/>
                    <a:lstStyle/>
                    <a:p>
                      <a:pPr algn="just">
                        <a:lnSpc>
                          <a:spcPct val="115000"/>
                        </a:lnSpc>
                        <a:spcAft>
                          <a:spcPts val="1200"/>
                        </a:spcAft>
                      </a:pPr>
                      <a:r>
                        <a:rPr lang="es-ES" sz="1400">
                          <a:effectLst/>
                        </a:rPr>
                        <a:t>Declaración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Como dueño quiero actualizar las órdenes despachadas</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28593243"/>
                  </a:ext>
                </a:extLst>
              </a:tr>
              <a:tr h="0">
                <a:tc>
                  <a:txBody>
                    <a:bodyPr/>
                    <a:lstStyle/>
                    <a:p>
                      <a:pPr algn="just">
                        <a:lnSpc>
                          <a:spcPct val="115000"/>
                        </a:lnSpc>
                        <a:spcAft>
                          <a:spcPts val="1200"/>
                        </a:spcAft>
                      </a:pPr>
                      <a:r>
                        <a:rPr lang="es-ES" sz="1400">
                          <a:effectLst/>
                        </a:rPr>
                        <a:t>Criterios de Aceptación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un dueño que inició sesión en la aplicación y desea actualizar una orden cuando ésta ya ha sido despachada, entonces desde la ventana de ordenes deberá seleccionar la orden y dentro de esta ventana seleccionar el botón “Atendido” y en “Confirmar” en la ventana que le pide confirmar la atención de la orden.</a:t>
                      </a:r>
                    </a:p>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un dueño que seleccionó una orden equivocada, cuando es otra que ya ha sido despachada, entonces podrá volver a listar las órdenes al seleccionar el botón “Cancelar”.</a:t>
                      </a:r>
                    </a:p>
                    <a:p>
                      <a:pPr marL="342900" lvl="0" indent="-342900" algn="just">
                        <a:lnSpc>
                          <a:spcPct val="115000"/>
                        </a:lnSpc>
                        <a:spcAft>
                          <a:spcPts val="1200"/>
                        </a:spcAft>
                        <a:buFont typeface="+mj-lt"/>
                        <a:buAutoNum type="arabicPeriod"/>
                      </a:pPr>
                      <a:r>
                        <a:rPr lang="es-ES" sz="1400" u="sng" dirty="0">
                          <a:effectLst/>
                        </a:rPr>
                        <a:t>Escenario éxito (Happy Path):</a:t>
                      </a:r>
                      <a:r>
                        <a:rPr lang="es-ES" sz="1400" dirty="0">
                          <a:effectLst/>
                        </a:rPr>
                        <a:t> dado un dueño que ha seleccionado el botón “Atendido”, cuando está dentro de una orden que aún no ha sido atendida, entonces, se le mostrará el sig. mensaje “¿Está seguro de atender la orden?” y deberá seleccionar la opción “Cancelar” para que esta no se registre como atendida.</a:t>
                      </a:r>
                      <a:endParaRPr lang="es-ES" sz="1400" dirty="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82751829"/>
                  </a:ext>
                </a:extLst>
              </a:tr>
            </a:tbl>
          </a:graphicData>
        </a:graphic>
      </p:graphicFrame>
    </p:spTree>
    <p:extLst>
      <p:ext uri="{BB962C8B-B14F-4D97-AF65-F5344CB8AC3E}">
        <p14:creationId xmlns:p14="http://schemas.microsoft.com/office/powerpoint/2010/main" val="259530091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41DB4F36-0595-4C84-ABDB-B99200BF7255}"/>
              </a:ext>
            </a:extLst>
          </p:cNvPr>
          <p:cNvGraphicFramePr>
            <a:graphicFrameLocks noGrp="1"/>
          </p:cNvGraphicFramePr>
          <p:nvPr>
            <p:extLst>
              <p:ext uri="{D42A27DB-BD31-4B8C-83A1-F6EECF244321}">
                <p14:modId xmlns:p14="http://schemas.microsoft.com/office/powerpoint/2010/main" val="2440539427"/>
              </p:ext>
            </p:extLst>
          </p:nvPr>
        </p:nvGraphicFramePr>
        <p:xfrm>
          <a:off x="1094104" y="1849277"/>
          <a:ext cx="5408295" cy="6055045"/>
        </p:xfrm>
        <a:graphic>
          <a:graphicData uri="http://schemas.openxmlformats.org/drawingml/2006/table">
            <a:tbl>
              <a:tblPr firstRow="1" firstCol="1" bandRow="1">
                <a:tableStyleId>{5940675A-B579-460E-94D1-54222C63F5DA}</a:tableStyleId>
              </a:tblPr>
              <a:tblGrid>
                <a:gridCol w="1002030">
                  <a:extLst>
                    <a:ext uri="{9D8B030D-6E8A-4147-A177-3AD203B41FA5}">
                      <a16:colId xmlns:a16="http://schemas.microsoft.com/office/drawing/2014/main" val="1408636730"/>
                    </a:ext>
                  </a:extLst>
                </a:gridCol>
                <a:gridCol w="4406265">
                  <a:extLst>
                    <a:ext uri="{9D8B030D-6E8A-4147-A177-3AD203B41FA5}">
                      <a16:colId xmlns:a16="http://schemas.microsoft.com/office/drawing/2014/main" val="22743261"/>
                    </a:ext>
                  </a:extLst>
                </a:gridCol>
              </a:tblGrid>
              <a:tr h="0">
                <a:tc gridSpan="2">
                  <a:txBody>
                    <a:bodyPr/>
                    <a:lstStyle/>
                    <a:p>
                      <a:pPr algn="ctr">
                        <a:lnSpc>
                          <a:spcPct val="115000"/>
                        </a:lnSpc>
                        <a:spcAft>
                          <a:spcPts val="1200"/>
                        </a:spcAft>
                      </a:pPr>
                      <a:r>
                        <a:rPr lang="es-ES" sz="1400">
                          <a:effectLst/>
                        </a:rPr>
                        <a:t>HU09</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extLst>
                  <a:ext uri="{0D108BD9-81ED-4DB2-BD59-A6C34878D82A}">
                    <a16:rowId xmlns:a16="http://schemas.microsoft.com/office/drawing/2014/main" val="2979386949"/>
                  </a:ext>
                </a:extLst>
              </a:tr>
              <a:tr h="0">
                <a:tc>
                  <a:txBody>
                    <a:bodyPr/>
                    <a:lstStyle/>
                    <a:p>
                      <a:pPr>
                        <a:lnSpc>
                          <a:spcPct val="115000"/>
                        </a:lnSpc>
                        <a:spcAft>
                          <a:spcPts val="1200"/>
                        </a:spcAft>
                      </a:pPr>
                      <a:r>
                        <a:rPr lang="es-ES" sz="1400">
                          <a:effectLst/>
                        </a:rPr>
                        <a:t>Nombre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1200"/>
                        </a:spcAft>
                      </a:pPr>
                      <a:r>
                        <a:rPr lang="es-ES" sz="1400">
                          <a:effectLst/>
                        </a:rPr>
                        <a:t>Agregar ingrediente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9565876"/>
                  </a:ext>
                </a:extLst>
              </a:tr>
              <a:tr h="0">
                <a:tc>
                  <a:txBody>
                    <a:bodyPr/>
                    <a:lstStyle/>
                    <a:p>
                      <a:pPr>
                        <a:lnSpc>
                          <a:spcPct val="115000"/>
                        </a:lnSpc>
                        <a:spcAft>
                          <a:spcPts val="1200"/>
                        </a:spcAft>
                      </a:pPr>
                      <a:r>
                        <a:rPr lang="es-ES" sz="1400">
                          <a:effectLst/>
                        </a:rPr>
                        <a:t>Usuario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1200"/>
                        </a:spcAft>
                      </a:pPr>
                      <a:r>
                        <a:rPr lang="es-ES" sz="1400">
                          <a:effectLst/>
                        </a:rPr>
                        <a:t>Cliente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74666368"/>
                  </a:ext>
                </a:extLst>
              </a:tr>
              <a:tr h="0">
                <a:tc>
                  <a:txBody>
                    <a:bodyPr/>
                    <a:lstStyle/>
                    <a:p>
                      <a:pPr>
                        <a:lnSpc>
                          <a:spcPct val="115000"/>
                        </a:lnSpc>
                        <a:spcAft>
                          <a:spcPts val="1200"/>
                        </a:spcAft>
                      </a:pPr>
                      <a:r>
                        <a:rPr lang="es-ES" sz="1400">
                          <a:effectLst/>
                        </a:rPr>
                        <a:t>Declaración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1200"/>
                        </a:spcAft>
                      </a:pPr>
                      <a:r>
                        <a:rPr lang="es-ES" sz="1400">
                          <a:effectLst/>
                        </a:rPr>
                        <a:t>Como cliente quiero agregar ingredientes a mi platillo para personalizarlo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92875211"/>
                  </a:ext>
                </a:extLst>
              </a:tr>
              <a:tr h="0">
                <a:tc>
                  <a:txBody>
                    <a:bodyPr/>
                    <a:lstStyle/>
                    <a:p>
                      <a:pPr>
                        <a:lnSpc>
                          <a:spcPct val="115000"/>
                        </a:lnSpc>
                        <a:spcAft>
                          <a:spcPts val="1200"/>
                        </a:spcAft>
                      </a:pPr>
                      <a:r>
                        <a:rPr lang="es-ES" sz="1400">
                          <a:effectLst/>
                        </a:rPr>
                        <a:t>Criterios de Aceptación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un cliente que desea personalizar los ingredientes de uno o más platillos cuando ya los ha seleccionado en su orden, entonces los podrá personalizar desde la vista “Añadir platillos” y seleccionando la opción de “+” de un plato que está incluido en la orden. Luego, agregará los ingredientes y seleccionará el botón “Confirmar” para guardar los cambios. En la lista de platillos de su orden se identificará los platillos personalizados con el símbolo “☆”.</a:t>
                      </a:r>
                    </a:p>
                    <a:p>
                      <a:pPr marL="342900" lvl="0" indent="-342900" algn="just">
                        <a:lnSpc>
                          <a:spcPct val="115000"/>
                        </a:lnSpc>
                        <a:spcAft>
                          <a:spcPts val="1200"/>
                        </a:spcAft>
                        <a:buFont typeface="+mj-lt"/>
                        <a:buAutoNum type="arabicPeriod"/>
                      </a:pPr>
                      <a:r>
                        <a:rPr lang="es-ES" sz="1400" u="sng" dirty="0">
                          <a:effectLst/>
                        </a:rPr>
                        <a:t>Escenario alternativo (Unhappy Path):</a:t>
                      </a:r>
                      <a:r>
                        <a:rPr lang="es-ES" sz="1400" dirty="0">
                          <a:effectLst/>
                        </a:rPr>
                        <a:t> Dado un cliente que selecciona el botón “descartar” cuando ha decidido no realizar algún cambio en su platillo, entonces el sistema mostrará un mensaje preguntándole si está seguro de descartar los cambios realizados y regresar a la orden. Si presiona “Sí”, volverá a su orden; en caso sea “No”, podrá seguir realizando los cambios.</a:t>
                      </a:r>
                      <a:endParaRPr lang="es-ES" sz="1400" dirty="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790041"/>
                  </a:ext>
                </a:extLst>
              </a:tr>
            </a:tbl>
          </a:graphicData>
        </a:graphic>
      </p:graphicFrame>
      <p:graphicFrame>
        <p:nvGraphicFramePr>
          <p:cNvPr id="3" name="Tabla 2">
            <a:extLst>
              <a:ext uri="{FF2B5EF4-FFF2-40B4-BE49-F238E27FC236}">
                <a16:creationId xmlns:a16="http://schemas.microsoft.com/office/drawing/2014/main" id="{AFD8ED45-5B27-4DD5-83D7-761503572899}"/>
              </a:ext>
            </a:extLst>
          </p:cNvPr>
          <p:cNvGraphicFramePr>
            <a:graphicFrameLocks noGrp="1"/>
          </p:cNvGraphicFramePr>
          <p:nvPr>
            <p:extLst>
              <p:ext uri="{D42A27DB-BD31-4B8C-83A1-F6EECF244321}">
                <p14:modId xmlns:p14="http://schemas.microsoft.com/office/powerpoint/2010/main" val="3081612531"/>
              </p:ext>
            </p:extLst>
          </p:nvPr>
        </p:nvGraphicFramePr>
        <p:xfrm>
          <a:off x="6860041" y="1849277"/>
          <a:ext cx="5393690" cy="4337497"/>
        </p:xfrm>
        <a:graphic>
          <a:graphicData uri="http://schemas.openxmlformats.org/drawingml/2006/table">
            <a:tbl>
              <a:tblPr firstRow="1" firstCol="1" bandRow="1">
                <a:tableStyleId>{5940675A-B579-460E-94D1-54222C63F5DA}</a:tableStyleId>
              </a:tblPr>
              <a:tblGrid>
                <a:gridCol w="987425">
                  <a:extLst>
                    <a:ext uri="{9D8B030D-6E8A-4147-A177-3AD203B41FA5}">
                      <a16:colId xmlns:a16="http://schemas.microsoft.com/office/drawing/2014/main" val="2583820350"/>
                    </a:ext>
                  </a:extLst>
                </a:gridCol>
                <a:gridCol w="4406265">
                  <a:extLst>
                    <a:ext uri="{9D8B030D-6E8A-4147-A177-3AD203B41FA5}">
                      <a16:colId xmlns:a16="http://schemas.microsoft.com/office/drawing/2014/main" val="923037855"/>
                    </a:ext>
                  </a:extLst>
                </a:gridCol>
              </a:tblGrid>
              <a:tr h="0">
                <a:tc gridSpan="2">
                  <a:txBody>
                    <a:bodyPr/>
                    <a:lstStyle/>
                    <a:p>
                      <a:pPr algn="ctr">
                        <a:lnSpc>
                          <a:spcPct val="115000"/>
                        </a:lnSpc>
                        <a:spcAft>
                          <a:spcPts val="1200"/>
                        </a:spcAft>
                      </a:pPr>
                      <a:r>
                        <a:rPr lang="es-ES" sz="1400">
                          <a:effectLst/>
                        </a:rPr>
                        <a:t>HU11</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extLst>
                  <a:ext uri="{0D108BD9-81ED-4DB2-BD59-A6C34878D82A}">
                    <a16:rowId xmlns:a16="http://schemas.microsoft.com/office/drawing/2014/main" val="2117254231"/>
                  </a:ext>
                </a:extLst>
              </a:tr>
              <a:tr h="0">
                <a:tc>
                  <a:txBody>
                    <a:bodyPr/>
                    <a:lstStyle/>
                    <a:p>
                      <a:pPr algn="just">
                        <a:lnSpc>
                          <a:spcPct val="115000"/>
                        </a:lnSpc>
                        <a:spcAft>
                          <a:spcPts val="1200"/>
                        </a:spcAft>
                      </a:pPr>
                      <a:r>
                        <a:rPr lang="es-ES" sz="1400">
                          <a:effectLst/>
                        </a:rPr>
                        <a:t>Nombre</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Visualizar las ordenes pendientes</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0923720"/>
                  </a:ext>
                </a:extLst>
              </a:tr>
              <a:tr h="0">
                <a:tc>
                  <a:txBody>
                    <a:bodyPr/>
                    <a:lstStyle/>
                    <a:p>
                      <a:pPr algn="just">
                        <a:lnSpc>
                          <a:spcPct val="115000"/>
                        </a:lnSpc>
                        <a:spcAft>
                          <a:spcPts val="1200"/>
                        </a:spcAft>
                      </a:pPr>
                      <a:r>
                        <a:rPr lang="es-ES" sz="1400">
                          <a:effectLst/>
                        </a:rPr>
                        <a:t>Usuario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Dueño</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2973978"/>
                  </a:ext>
                </a:extLst>
              </a:tr>
              <a:tr h="0">
                <a:tc>
                  <a:txBody>
                    <a:bodyPr/>
                    <a:lstStyle/>
                    <a:p>
                      <a:pPr algn="just">
                        <a:lnSpc>
                          <a:spcPct val="115000"/>
                        </a:lnSpc>
                        <a:spcAft>
                          <a:spcPts val="1200"/>
                        </a:spcAft>
                      </a:pPr>
                      <a:r>
                        <a:rPr lang="es-ES" sz="1400">
                          <a:effectLst/>
                        </a:rPr>
                        <a:t>Declaración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200"/>
                        </a:spcAft>
                      </a:pPr>
                      <a:r>
                        <a:rPr lang="es-ES" sz="1400">
                          <a:effectLst/>
                        </a:rPr>
                        <a:t>Como dueño quiero visualizar las ordenes pendientes para gestionarlas </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225578"/>
                  </a:ext>
                </a:extLst>
              </a:tr>
              <a:tr h="1442085">
                <a:tc>
                  <a:txBody>
                    <a:bodyPr/>
                    <a:lstStyle/>
                    <a:p>
                      <a:pPr algn="just">
                        <a:lnSpc>
                          <a:spcPct val="115000"/>
                        </a:lnSpc>
                        <a:spcAft>
                          <a:spcPts val="1200"/>
                        </a:spcAft>
                      </a:pPr>
                      <a:r>
                        <a:rPr lang="es-ES" sz="1400">
                          <a:effectLst/>
                        </a:rPr>
                        <a:t>Criterios de Aceptación</a:t>
                      </a:r>
                      <a:endParaRPr lang="es-ES" sz="1400">
                        <a:effectLst/>
                        <a:latin typeface="Zizou Slab Light"/>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s-ES" sz="1400" u="sng" dirty="0">
                          <a:effectLst/>
                        </a:rPr>
                        <a:t>Escenario éxito (Happy Path):</a:t>
                      </a:r>
                      <a:r>
                        <a:rPr lang="es-ES" sz="1400" dirty="0">
                          <a:effectLst/>
                        </a:rPr>
                        <a:t> dado un dueño que desea visualizar sólo las órdenes pendientes de atención cuando ya ha iniciado sesión y está dentro de “Ordenes”, entonces deberá seleccionar la opción “Pendiente” del combo box para realizar el filtrado de las ordenes pendientes.</a:t>
                      </a:r>
                    </a:p>
                    <a:p>
                      <a:pPr marL="342900" lvl="0" indent="-342900" algn="just">
                        <a:lnSpc>
                          <a:spcPct val="115000"/>
                        </a:lnSpc>
                        <a:spcAft>
                          <a:spcPts val="1200"/>
                        </a:spcAft>
                        <a:buFont typeface="+mj-lt"/>
                        <a:buAutoNum type="arabicPeriod"/>
                      </a:pPr>
                      <a:r>
                        <a:rPr lang="es-ES" sz="1400" u="sng" dirty="0">
                          <a:effectLst/>
                        </a:rPr>
                        <a:t>Escenario éxito (</a:t>
                      </a:r>
                      <a:r>
                        <a:rPr lang="es-ES" sz="1400" u="sng" dirty="0" err="1">
                          <a:effectLst/>
                        </a:rPr>
                        <a:t>Alternative</a:t>
                      </a:r>
                      <a:r>
                        <a:rPr lang="es-ES" sz="1400" u="sng" dirty="0">
                          <a:effectLst/>
                        </a:rPr>
                        <a:t> Path):</a:t>
                      </a:r>
                      <a:r>
                        <a:rPr lang="es-ES" sz="1400" dirty="0">
                          <a:effectLst/>
                        </a:rPr>
                        <a:t> dado un dueño que seleccionó la opción “Atendido” cuando se encuentra en Ordenes, entonces podrá seleccionar nuevamente la opción correcta para visualizar solo las ordenes pendientes y no las atendidas. </a:t>
                      </a:r>
                      <a:endParaRPr lang="es-ES" sz="1400" dirty="0">
                        <a:effectLst/>
                        <a:latin typeface="Zizou Slab Ligh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58616801"/>
                  </a:ext>
                </a:extLst>
              </a:tr>
            </a:tbl>
          </a:graphicData>
        </a:graphic>
      </p:graphicFrame>
    </p:spTree>
    <p:extLst>
      <p:ext uri="{BB962C8B-B14F-4D97-AF65-F5344CB8AC3E}">
        <p14:creationId xmlns:p14="http://schemas.microsoft.com/office/powerpoint/2010/main" val="2449124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Para profundizar"/>
          <p:cNvSpPr txBox="1"/>
          <p:nvPr/>
        </p:nvSpPr>
        <p:spPr>
          <a:xfrm>
            <a:off x="781628" y="1243384"/>
            <a:ext cx="570829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Antecedentes y problemática</a:t>
            </a:r>
            <a:endParaRPr dirty="0"/>
          </a:p>
        </p:txBody>
      </p:sp>
      <p:sp>
        <p:nvSpPr>
          <p:cNvPr id="139" name="https://developer.apple.com"/>
          <p:cNvSpPr txBox="1"/>
          <p:nvPr/>
        </p:nvSpPr>
        <p:spPr>
          <a:xfrm>
            <a:off x="781627" y="2190920"/>
            <a:ext cx="11666681" cy="6073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just"/>
            <a:r>
              <a:rPr lang="es-AR" sz="3200" dirty="0">
                <a:solidFill>
                  <a:schemeClr val="tx1"/>
                </a:solidFill>
              </a:rPr>
              <a:t>Un estudio realizado por el Grupo Peppers &amp; Rogers expuso que el 70% de los clientes de un negocio, dejan de acudir a este cuando reciben un mal servicio. En otras palabras, un restaurante es un negocio que se amerita de sus comensales, entonces, si ofrece a estos un mal servicio y una ineficaz atención, poco a poco irá perdiendo clientes y con esto, la ruina de un negocio. Además, cabe recalcar que otro de los motivos por lo que los clientes se alejan un 67% por una mala atención, según un estudio realizado por el último informe Relevancia de la Calidad de Servicio 2018, realizado por Global Research Marketing (GRM) pero esto principalmente se ocasiona por la demora de los restaurantes en servir los platos de comida.</a:t>
            </a:r>
          </a:p>
          <a:p>
            <a:endParaRPr dirty="0">
              <a:solidFill>
                <a:schemeClr val="tx1"/>
              </a:solidFill>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B375B"/>
        </a:solidFill>
        <a:effectLst/>
      </p:bgPr>
    </p:bg>
    <p:spTree>
      <p:nvGrpSpPr>
        <p:cNvPr id="1" name=""/>
        <p:cNvGrpSpPr/>
        <p:nvPr/>
      </p:nvGrpSpPr>
      <p:grpSpPr>
        <a:xfrm>
          <a:off x="0" y="0"/>
          <a:ext cx="0" cy="0"/>
          <a:chOff x="0" y="0"/>
          <a:chExt cx="0" cy="0"/>
        </a:xfrm>
      </p:grpSpPr>
      <p:sp>
        <p:nvSpPr>
          <p:cNvPr id="141" name="Escuela de Ingeniería de Sistemas y Computación | Facultad de Ingeniería"/>
          <p:cNvSpPr txBox="1"/>
          <p:nvPr/>
        </p:nvSpPr>
        <p:spPr>
          <a:xfrm>
            <a:off x="658450" y="1449428"/>
            <a:ext cx="6982816" cy="328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800" b="0">
                <a:solidFill>
                  <a:srgbClr val="FFFFFF"/>
                </a:solidFill>
                <a:latin typeface="Zizou Slab Light"/>
                <a:ea typeface="Zizou Slab Light"/>
                <a:cs typeface="Zizou Slab Light"/>
                <a:sym typeface="Zizou Slab Light"/>
              </a:defRPr>
            </a:lvl1pPr>
          </a:lstStyle>
          <a:p>
            <a:r>
              <a:t>Escuela de Ingeniería de Sistemas y Computación | Facultad de Ingeniería</a:t>
            </a:r>
          </a:p>
        </p:txBody>
      </p:sp>
      <p:sp>
        <p:nvSpPr>
          <p:cNvPr id="142" name="Ingeniería de Software"/>
          <p:cNvSpPr txBox="1"/>
          <p:nvPr/>
        </p:nvSpPr>
        <p:spPr>
          <a:xfrm>
            <a:off x="658450" y="1170028"/>
            <a:ext cx="2370811" cy="328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800" b="0">
                <a:solidFill>
                  <a:srgbClr val="FFFFFF"/>
                </a:solidFill>
                <a:latin typeface="Zizou Slab Medium"/>
                <a:ea typeface="Zizou Slab Medium"/>
                <a:cs typeface="Zizou Slab Medium"/>
                <a:sym typeface="Zizou Slab Medium"/>
              </a:defRPr>
            </a:lvl1pPr>
          </a:lstStyle>
          <a:p>
            <a:r>
              <a:t>Ingeniería de Software</a:t>
            </a:r>
          </a:p>
        </p:txBody>
      </p:sp>
      <p:sp>
        <p:nvSpPr>
          <p:cNvPr id="143" name="Universidad Peruana…"/>
          <p:cNvSpPr txBox="1"/>
          <p:nvPr/>
        </p:nvSpPr>
        <p:spPr>
          <a:xfrm>
            <a:off x="10454790" y="3868161"/>
            <a:ext cx="1478586" cy="405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200" b="0">
                <a:solidFill>
                  <a:srgbClr val="FFFFFF"/>
                </a:solidFill>
                <a:latin typeface="Zizou Slab Light"/>
                <a:ea typeface="Zizou Slab Light"/>
                <a:cs typeface="Zizou Slab Light"/>
                <a:sym typeface="Zizou Slab Light"/>
              </a:defRPr>
            </a:pPr>
            <a:r>
              <a:t>Universidad Peruana </a:t>
            </a:r>
          </a:p>
          <a:p>
            <a:pPr algn="l">
              <a:defRPr sz="1200" b="0">
                <a:solidFill>
                  <a:srgbClr val="FFFFFF"/>
                </a:solidFill>
                <a:latin typeface="Zizou Slab Light"/>
                <a:ea typeface="Zizou Slab Light"/>
                <a:cs typeface="Zizou Slab Light"/>
                <a:sym typeface="Zizou Slab Light"/>
              </a:defRPr>
            </a:pPr>
            <a:r>
              <a:t>de Ciencias Aplicadas</a:t>
            </a:r>
          </a:p>
        </p:txBody>
      </p:sp>
      <p:pic>
        <p:nvPicPr>
          <p:cNvPr id="144" name="laurate.png" descr="laurate.png"/>
          <p:cNvPicPr>
            <a:picLocks noChangeAspect="1"/>
          </p:cNvPicPr>
          <p:nvPr/>
        </p:nvPicPr>
        <p:blipFill>
          <a:blip r:embed="rId2">
            <a:alphaModFix amt="22995"/>
          </a:blip>
          <a:stretch>
            <a:fillRect/>
          </a:stretch>
        </p:blipFill>
        <p:spPr>
          <a:xfrm>
            <a:off x="747999" y="8548216"/>
            <a:ext cx="1765301" cy="444501"/>
          </a:xfrm>
          <a:prstGeom prst="rect">
            <a:avLst/>
          </a:prstGeom>
          <a:ln w="12700">
            <a:miter lim="400000"/>
          </a:ln>
        </p:spPr>
      </p:pic>
      <p:pic>
        <p:nvPicPr>
          <p:cNvPr id="145" name="logo-footer-3.png" descr="logo-footer-3.png"/>
          <p:cNvPicPr>
            <a:picLocks noChangeAspect="1"/>
          </p:cNvPicPr>
          <p:nvPr/>
        </p:nvPicPr>
        <p:blipFill>
          <a:blip r:embed="rId3"/>
          <a:stretch>
            <a:fillRect/>
          </a:stretch>
        </p:blipFill>
        <p:spPr>
          <a:xfrm>
            <a:off x="10514833" y="2327420"/>
            <a:ext cx="826471" cy="826472"/>
          </a:xfrm>
          <a:prstGeom prst="rect">
            <a:avLst/>
          </a:prstGeom>
          <a:ln w="12700">
            <a:miter lim="400000"/>
          </a:ln>
        </p:spPr>
      </p:pic>
      <p:sp>
        <p:nvSpPr>
          <p:cNvPr id="146" name="UPC"/>
          <p:cNvSpPr txBox="1"/>
          <p:nvPr/>
        </p:nvSpPr>
        <p:spPr>
          <a:xfrm>
            <a:off x="10454790" y="3612969"/>
            <a:ext cx="537897" cy="328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800" b="0">
                <a:solidFill>
                  <a:srgbClr val="4C4A5C"/>
                </a:solidFill>
                <a:latin typeface="Zizou Slab Medium"/>
                <a:ea typeface="Zizou Slab Medium"/>
                <a:cs typeface="Zizou Slab Medium"/>
                <a:sym typeface="Zizou Slab Medium"/>
              </a:defRPr>
            </a:lvl1pPr>
          </a:lstStyle>
          <a:p>
            <a:r>
              <a:t>UPC</a:t>
            </a:r>
          </a:p>
        </p:txBody>
      </p:sp>
      <p:sp>
        <p:nvSpPr>
          <p:cNvPr id="147" name="https://www.upc.edu.pe"/>
          <p:cNvSpPr txBox="1"/>
          <p:nvPr/>
        </p:nvSpPr>
        <p:spPr>
          <a:xfrm>
            <a:off x="10454790" y="5141045"/>
            <a:ext cx="1590600" cy="252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https://www.upc.edu.pe</a:t>
            </a:r>
          </a:p>
        </p:txBody>
      </p:sp>
      <p:sp>
        <p:nvSpPr>
          <p:cNvPr id="148" name="Prolongación Primavera 2390,…"/>
          <p:cNvSpPr txBox="1"/>
          <p:nvPr/>
        </p:nvSpPr>
        <p:spPr>
          <a:xfrm>
            <a:off x="10454790" y="4400189"/>
            <a:ext cx="2000251" cy="405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200" b="0">
                <a:solidFill>
                  <a:srgbClr val="FFFFFF"/>
                </a:solidFill>
                <a:latin typeface="Zizou Slab Light"/>
                <a:ea typeface="Zizou Slab Light"/>
                <a:cs typeface="Zizou Slab Light"/>
                <a:sym typeface="Zizou Slab Light"/>
              </a:defRPr>
            </a:pPr>
            <a:r>
              <a:t>Prolongación Primavera 2390,</a:t>
            </a:r>
          </a:p>
          <a:p>
            <a:pPr algn="l">
              <a:defRPr sz="1200" b="0">
                <a:solidFill>
                  <a:srgbClr val="FFFFFF"/>
                </a:solidFill>
                <a:latin typeface="Zizou Slab Light"/>
                <a:ea typeface="Zizou Slab Light"/>
                <a:cs typeface="Zizou Slab Light"/>
                <a:sym typeface="Zizou Slab Light"/>
              </a:defRPr>
            </a:pPr>
            <a:r>
              <a:t>Monterrico, Santiago de Surco</a:t>
            </a:r>
          </a:p>
        </p:txBody>
      </p:sp>
      <p:sp>
        <p:nvSpPr>
          <p:cNvPr id="149" name="exígete, innova"/>
          <p:cNvSpPr txBox="1"/>
          <p:nvPr/>
        </p:nvSpPr>
        <p:spPr>
          <a:xfrm>
            <a:off x="10454790" y="5668816"/>
            <a:ext cx="1144373" cy="252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i="1">
                <a:solidFill>
                  <a:srgbClr val="FFFFFF"/>
                </a:solidFill>
                <a:latin typeface="Zizou Slab Medium"/>
                <a:ea typeface="Zizou Slab Medium"/>
                <a:cs typeface="Zizou Slab Medium"/>
                <a:sym typeface="Zizou Slab Medium"/>
              </a:defRPr>
            </a:lvl1pPr>
          </a:lstStyle>
          <a:p>
            <a:r>
              <a:t>exígete, innova</a:t>
            </a:r>
          </a:p>
        </p:txBody>
      </p:sp>
      <p:sp>
        <p:nvSpPr>
          <p:cNvPr id="150" name="PREGRADO"/>
          <p:cNvSpPr txBox="1"/>
          <p:nvPr/>
        </p:nvSpPr>
        <p:spPr>
          <a:xfrm>
            <a:off x="632182" y="635000"/>
            <a:ext cx="1621232" cy="556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600" b="0">
                <a:solidFill>
                  <a:srgbClr val="FFFFFF"/>
                </a:solidFill>
                <a:latin typeface="Solano Gothic MVB Std Bold"/>
                <a:ea typeface="Solano Gothic MVB Std Bold"/>
                <a:cs typeface="Solano Gothic MVB Std Bold"/>
                <a:sym typeface="Solano Gothic MVB Std Bold"/>
              </a:defRPr>
            </a:lvl1pPr>
          </a:lstStyle>
          <a:p>
            <a:r>
              <a:t>PREGRADO</a:t>
            </a:r>
          </a:p>
        </p:txBody>
      </p:sp>
      <p:sp>
        <p:nvSpPr>
          <p:cNvPr id="151" name="Lima 33 - Perú"/>
          <p:cNvSpPr txBox="1"/>
          <p:nvPr/>
        </p:nvSpPr>
        <p:spPr>
          <a:xfrm>
            <a:off x="10454790" y="4740274"/>
            <a:ext cx="982219" cy="252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Lima 33 - Perú</a:t>
            </a:r>
          </a:p>
        </p:txBody>
      </p:sp>
      <p:sp>
        <p:nvSpPr>
          <p:cNvPr id="152" name="T 511 313 3333"/>
          <p:cNvSpPr txBox="1"/>
          <p:nvPr/>
        </p:nvSpPr>
        <p:spPr>
          <a:xfrm>
            <a:off x="10454790" y="4932216"/>
            <a:ext cx="946557" cy="252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T 511 313 3333</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2258632"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El Producto</a:t>
            </a:r>
            <a:endParaRPr dirty="0"/>
          </a:p>
        </p:txBody>
      </p:sp>
      <p:sp>
        <p:nvSpPr>
          <p:cNvPr id="139" name="https://developer.apple.com"/>
          <p:cNvSpPr txBox="1"/>
          <p:nvPr/>
        </p:nvSpPr>
        <p:spPr>
          <a:xfrm>
            <a:off x="781628" y="2021056"/>
            <a:ext cx="11331751" cy="6135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AR" sz="3200" dirty="0">
                <a:solidFill>
                  <a:schemeClr val="tx1"/>
                </a:solidFill>
              </a:rPr>
              <a:t>Aplicación móvil que permita a los usuarios reservar una mesa en el restaurante, así como registrar una hora aproximada de llegada al establecimiento, la elección de los ingredientes de su platillo y que los mozos tengan el pedido listo, y este a su vez haya sido preparado conforme el cliente haya registrado las especificaciones para su personalización.</a:t>
            </a:r>
          </a:p>
          <a:p>
            <a:endParaRPr lang="es-AR" sz="3200" dirty="0">
              <a:solidFill>
                <a:schemeClr val="tx1"/>
              </a:solidFill>
            </a:endParaRPr>
          </a:p>
          <a:p>
            <a:endParaRPr lang="es-AR" sz="3200" dirty="0">
              <a:solidFill>
                <a:schemeClr val="tx1"/>
              </a:solidFill>
            </a:endParaRPr>
          </a:p>
          <a:p>
            <a:r>
              <a:rPr lang="es-AR" dirty="0">
                <a:solidFill>
                  <a:srgbClr val="929292"/>
                </a:solidFill>
                <a:latin typeface="Zizou Slab"/>
                <a:sym typeface="Zizou Slab"/>
              </a:rPr>
              <a:t>Nombre del producto</a:t>
            </a:r>
            <a:endParaRPr lang="es-AR" sz="3200" dirty="0">
              <a:solidFill>
                <a:schemeClr val="tx1"/>
              </a:solidFill>
            </a:endParaRPr>
          </a:p>
          <a:p>
            <a:r>
              <a:rPr lang="es-AR" sz="3200">
                <a:solidFill>
                  <a:schemeClr val="tx1"/>
                </a:solidFill>
              </a:rPr>
              <a:t>Point </a:t>
            </a:r>
            <a:r>
              <a:rPr lang="es-AR" sz="3200" dirty="0">
                <a:solidFill>
                  <a:schemeClr val="tx1"/>
                </a:solidFill>
              </a:rPr>
              <a:t>F</a:t>
            </a:r>
            <a:r>
              <a:rPr lang="es-AR" sz="3200">
                <a:solidFill>
                  <a:schemeClr val="tx1"/>
                </a:solidFill>
              </a:rPr>
              <a:t>ood</a:t>
            </a:r>
            <a:endParaRPr lang="es-AR" sz="3200" dirty="0">
              <a:solidFill>
                <a:schemeClr val="tx1"/>
              </a:solidFill>
            </a:endParaRPr>
          </a:p>
          <a:p>
            <a:endParaRPr lang="es-AR" sz="3200" dirty="0">
              <a:solidFill>
                <a:schemeClr val="tx1"/>
              </a:solidFill>
            </a:endParaRPr>
          </a:p>
          <a:p>
            <a:endParaRPr dirty="0">
              <a:solidFill>
                <a:schemeClr val="tx1"/>
              </a:solidFill>
            </a:endParaRPr>
          </a:p>
        </p:txBody>
      </p:sp>
      <p:pic>
        <p:nvPicPr>
          <p:cNvPr id="4" name="Imagen 18">
            <a:extLst>
              <a:ext uri="{FF2B5EF4-FFF2-40B4-BE49-F238E27FC236}">
                <a16:creationId xmlns:a16="http://schemas.microsoft.com/office/drawing/2014/main" id="{D72502BF-336A-4FB8-8055-8B1D6C801A4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2400" y="5376757"/>
            <a:ext cx="2880139" cy="2355787"/>
          </a:xfrm>
          <a:prstGeom prst="rect">
            <a:avLst/>
          </a:prstGeom>
          <a:noFill/>
          <a:ln>
            <a:noFill/>
          </a:ln>
        </p:spPr>
      </p:pic>
    </p:spTree>
    <p:extLst>
      <p:ext uri="{BB962C8B-B14F-4D97-AF65-F5344CB8AC3E}">
        <p14:creationId xmlns:p14="http://schemas.microsoft.com/office/powerpoint/2010/main" val="27185154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760940"/>
            <a:ext cx="466153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Enunciado del problema</a:t>
            </a:r>
            <a:endParaRPr dirty="0"/>
          </a:p>
        </p:txBody>
      </p:sp>
      <p:sp>
        <p:nvSpPr>
          <p:cNvPr id="139" name="https://developer.apple.com"/>
          <p:cNvSpPr txBox="1"/>
          <p:nvPr/>
        </p:nvSpPr>
        <p:spPr>
          <a:xfrm>
            <a:off x="781628" y="1417530"/>
            <a:ext cx="11523015" cy="7058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just"/>
            <a:r>
              <a:rPr lang="es-AR" sz="3200" dirty="0">
                <a:solidFill>
                  <a:schemeClr val="tx1"/>
                </a:solidFill>
              </a:rPr>
              <a:t>Nuestro producto ofrece realizar la reserva de mesas del establecimiento, personalizar el plato escogido, controlar la contabilización de insumos utilizados y, gestionar los pedidos registrados y mesas reservadas. A través de nuestro producto, los clientes podrán ser atendidos de forma rápida e innovadora y, el dueño y el mozo podrán realizar sus actividades laborales de una manera eficaz. Hemos observado que el proceso de atención al cliente es insatisfactorio. ¿Cómo podríamos mejorar este producto para complacer al cliente otorgándole, la facilidad de personalizar su pedido y reservas mesas; al dueño del negocio, brindándole el control de la contabilización de insumos; y al mozo, facilitando la gestión de pedidos registrados y mesas reservados, y que estos se encuentren satisfechos con el producto?</a:t>
            </a:r>
          </a:p>
          <a:p>
            <a:endParaRPr dirty="0">
              <a:solidFill>
                <a:schemeClr val="tx1"/>
              </a:solidFill>
            </a:endParaRPr>
          </a:p>
        </p:txBody>
      </p:sp>
    </p:spTree>
    <p:extLst>
      <p:ext uri="{BB962C8B-B14F-4D97-AF65-F5344CB8AC3E}">
        <p14:creationId xmlns:p14="http://schemas.microsoft.com/office/powerpoint/2010/main" val="281749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229595" y="-16367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22554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PRODUCTO</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232595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SUPUESTOS</a:t>
            </a:r>
            <a:endParaRPr sz="3600" dirty="0">
              <a:solidFill>
                <a:schemeClr val="tx1"/>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47851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CARACTERISTICAS</a:t>
            </a:r>
            <a:endParaRPr sz="3600" dirty="0">
              <a:solidFill>
                <a:schemeClr val="tx2"/>
              </a:solidFill>
            </a:endParaRPr>
          </a:p>
        </p:txBody>
      </p:sp>
      <p:sp>
        <p:nvSpPr>
          <p:cNvPr id="14" name="TEMA 2">
            <a:extLst>
              <a:ext uri="{FF2B5EF4-FFF2-40B4-BE49-F238E27FC236}">
                <a16:creationId xmlns:a16="http://schemas.microsoft.com/office/drawing/2014/main" id="{9FFE4053-0C19-4F21-B3FC-149C7AFDDC5D}"/>
              </a:ext>
            </a:extLst>
          </p:cNvPr>
          <p:cNvSpPr txBox="1"/>
          <p:nvPr/>
        </p:nvSpPr>
        <p:spPr>
          <a:xfrm>
            <a:off x="632410" y="4589627"/>
            <a:ext cx="20422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HIPOTESIS</a:t>
            </a:r>
            <a:endParaRPr sz="3600" dirty="0">
              <a:solidFill>
                <a:schemeClr val="tx2"/>
              </a:solidFill>
            </a:endParaRPr>
          </a:p>
        </p:txBody>
      </p:sp>
      <p:sp>
        <p:nvSpPr>
          <p:cNvPr id="15" name="TEMA 2">
            <a:extLst>
              <a:ext uri="{FF2B5EF4-FFF2-40B4-BE49-F238E27FC236}">
                <a16:creationId xmlns:a16="http://schemas.microsoft.com/office/drawing/2014/main" id="{BE401C9C-B753-4C05-81B2-F59085BC470A}"/>
              </a:ext>
            </a:extLst>
          </p:cNvPr>
          <p:cNvSpPr txBox="1"/>
          <p:nvPr/>
        </p:nvSpPr>
        <p:spPr>
          <a:xfrm>
            <a:off x="624938" y="5320694"/>
            <a:ext cx="206787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n-US" sz="3600" dirty="0">
                <a:solidFill>
                  <a:schemeClr val="tx2"/>
                </a:solidFill>
              </a:rPr>
              <a:t>RESEARCH</a:t>
            </a:r>
            <a:endParaRPr sz="3600" dirty="0">
              <a:solidFill>
                <a:schemeClr val="tx2"/>
              </a:solidFill>
            </a:endParaRPr>
          </a:p>
        </p:txBody>
      </p:sp>
      <p:sp>
        <p:nvSpPr>
          <p:cNvPr id="16" name="TEMA 2">
            <a:extLst>
              <a:ext uri="{FF2B5EF4-FFF2-40B4-BE49-F238E27FC236}">
                <a16:creationId xmlns:a16="http://schemas.microsoft.com/office/drawing/2014/main" id="{04290615-756D-4A02-BC4B-76E7651B7617}"/>
              </a:ext>
            </a:extLst>
          </p:cNvPr>
          <p:cNvSpPr txBox="1"/>
          <p:nvPr/>
        </p:nvSpPr>
        <p:spPr>
          <a:xfrm>
            <a:off x="615964" y="5977284"/>
            <a:ext cx="298960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PERSONA</a:t>
            </a:r>
            <a:endParaRPr sz="3600" dirty="0">
              <a:solidFill>
                <a:schemeClr val="tx2"/>
              </a:solidFill>
            </a:endParaRPr>
          </a:p>
        </p:txBody>
      </p:sp>
      <p:sp>
        <p:nvSpPr>
          <p:cNvPr id="17" name="TEMA 2">
            <a:extLst>
              <a:ext uri="{FF2B5EF4-FFF2-40B4-BE49-F238E27FC236}">
                <a16:creationId xmlns:a16="http://schemas.microsoft.com/office/drawing/2014/main" id="{CB09A7F3-382D-41F7-8E3D-D7C2C1E491B8}"/>
              </a:ext>
            </a:extLst>
          </p:cNvPr>
          <p:cNvSpPr txBox="1"/>
          <p:nvPr/>
        </p:nvSpPr>
        <p:spPr>
          <a:xfrm>
            <a:off x="638057" y="6595774"/>
            <a:ext cx="37317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TASK MATRIX</a:t>
            </a:r>
            <a:endParaRPr sz="3600" dirty="0">
              <a:solidFill>
                <a:schemeClr val="tx2"/>
              </a:solidFill>
            </a:endParaRPr>
          </a:p>
        </p:txBody>
      </p:sp>
      <p:sp>
        <p:nvSpPr>
          <p:cNvPr id="18" name="TEMA 2">
            <a:extLst>
              <a:ext uri="{FF2B5EF4-FFF2-40B4-BE49-F238E27FC236}">
                <a16:creationId xmlns:a16="http://schemas.microsoft.com/office/drawing/2014/main" id="{01CEC11E-60E5-4297-AAC0-49CE45C81382}"/>
              </a:ext>
            </a:extLst>
          </p:cNvPr>
          <p:cNvSpPr txBox="1"/>
          <p:nvPr/>
        </p:nvSpPr>
        <p:spPr>
          <a:xfrm>
            <a:off x="638057" y="7237788"/>
            <a:ext cx="394499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JOURNEY MAP</a:t>
            </a:r>
            <a:endParaRPr sz="3600" dirty="0">
              <a:solidFill>
                <a:schemeClr val="tx2"/>
              </a:solidFill>
            </a:endParaRPr>
          </a:p>
        </p:txBody>
      </p:sp>
      <p:sp>
        <p:nvSpPr>
          <p:cNvPr id="20" name="TEMA 2">
            <a:extLst>
              <a:ext uri="{FF2B5EF4-FFF2-40B4-BE49-F238E27FC236}">
                <a16:creationId xmlns:a16="http://schemas.microsoft.com/office/drawing/2014/main" id="{BA9A9751-2567-40C3-B28E-915D743F6640}"/>
              </a:ext>
            </a:extLst>
          </p:cNvPr>
          <p:cNvSpPr txBox="1"/>
          <p:nvPr/>
        </p:nvSpPr>
        <p:spPr>
          <a:xfrm>
            <a:off x="614361" y="7842656"/>
            <a:ext cx="273792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USER STORIES</a:t>
            </a:r>
            <a:endParaRPr sz="3600" dirty="0">
              <a:solidFill>
                <a:schemeClr val="tx2"/>
              </a:solidFill>
            </a:endParaRPr>
          </a:p>
        </p:txBody>
      </p:sp>
    </p:spTree>
    <p:extLst>
      <p:ext uri="{BB962C8B-B14F-4D97-AF65-F5344CB8AC3E}">
        <p14:creationId xmlns:p14="http://schemas.microsoft.com/office/powerpoint/2010/main" val="223720630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760940"/>
            <a:ext cx="374140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Business Outcomes</a:t>
            </a:r>
          </a:p>
        </p:txBody>
      </p:sp>
      <p:sp>
        <p:nvSpPr>
          <p:cNvPr id="139" name="https://developer.apple.com"/>
          <p:cNvSpPr txBox="1"/>
          <p:nvPr/>
        </p:nvSpPr>
        <p:spPr>
          <a:xfrm>
            <a:off x="740892" y="1438250"/>
            <a:ext cx="11523015" cy="80432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marL="457200" indent="-457200" algn="just">
              <a:buFont typeface="Arial" panose="020B0604020202020204" pitchFamily="34" charset="0"/>
              <a:buChar char="•"/>
            </a:pPr>
            <a:r>
              <a:rPr lang="es-AR" sz="3200" dirty="0">
                <a:solidFill>
                  <a:schemeClr val="tx1"/>
                </a:solidFill>
              </a:rPr>
              <a:t>El negocio posee un mayor control de los insumos utilizados en la preparación de los platillos seleccionados.</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negocio necesita contar con un sistema que agilice el registro de pedido.</a:t>
            </a:r>
          </a:p>
          <a:p>
            <a:pPr algn="just"/>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negocio necesita contar con un sistema que permita a los clientes personalizar el plato escogido a su gusto.</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dueño del negocio requiere de un sistema que le muestre cuadros estadísticos sobre las ventas de la semana.</a:t>
            </a:r>
          </a:p>
          <a:p>
            <a:pPr marL="457200" indent="-457200" algn="just">
              <a:buFont typeface="Arial" panose="020B0604020202020204" pitchFamily="34" charset="0"/>
              <a:buChar char="•"/>
            </a:pPr>
            <a:endParaRPr lang="es-AR" sz="3200" dirty="0">
              <a:solidFill>
                <a:schemeClr val="tx1"/>
              </a:solidFill>
            </a:endParaRPr>
          </a:p>
          <a:p>
            <a:pPr marL="457200" indent="-457200" algn="just">
              <a:buFont typeface="Arial" panose="020B0604020202020204" pitchFamily="34" charset="0"/>
              <a:buChar char="•"/>
            </a:pPr>
            <a:r>
              <a:rPr lang="es-AR" sz="3200" dirty="0">
                <a:solidFill>
                  <a:schemeClr val="tx1"/>
                </a:solidFill>
              </a:rPr>
              <a:t>El negocio necesita contar con un sistema que muestre un reporte de los ingredientes que no han sido solicitados en los platos de forma mensual.</a:t>
            </a:r>
          </a:p>
          <a:p>
            <a:endParaRPr dirty="0">
              <a:solidFill>
                <a:schemeClr val="tx1"/>
              </a:solidFill>
            </a:endParaRPr>
          </a:p>
        </p:txBody>
      </p:sp>
    </p:spTree>
    <p:extLst>
      <p:ext uri="{BB962C8B-B14F-4D97-AF65-F5344CB8AC3E}">
        <p14:creationId xmlns:p14="http://schemas.microsoft.com/office/powerpoint/2010/main" val="195683592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760940"/>
            <a:ext cx="115095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err="1"/>
              <a:t>Users</a:t>
            </a:r>
            <a:endParaRPr dirty="0"/>
          </a:p>
        </p:txBody>
      </p:sp>
      <p:sp>
        <p:nvSpPr>
          <p:cNvPr id="139" name="https://developer.apple.com"/>
          <p:cNvSpPr txBox="1"/>
          <p:nvPr/>
        </p:nvSpPr>
        <p:spPr>
          <a:xfrm>
            <a:off x="781628" y="1701999"/>
            <a:ext cx="11523015"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marL="571500" indent="-571500">
              <a:buFont typeface="Arial" panose="020B0604020202020204" pitchFamily="34" charset="0"/>
              <a:buChar char="•"/>
            </a:pPr>
            <a:r>
              <a:rPr lang="en-US" dirty="0" err="1">
                <a:solidFill>
                  <a:schemeClr val="tx1"/>
                </a:solidFill>
              </a:rPr>
              <a:t>Clientes</a:t>
            </a:r>
            <a:endParaRPr lang="en-US" dirty="0">
              <a:solidFill>
                <a:schemeClr val="tx1"/>
              </a:solidFill>
            </a:endParaRPr>
          </a:p>
          <a:p>
            <a:pPr marL="571500" indent="-571500">
              <a:buFont typeface="Arial" panose="020B0604020202020204" pitchFamily="34" charset="0"/>
              <a:buChar char="•"/>
            </a:pPr>
            <a:r>
              <a:rPr lang="en-US" dirty="0">
                <a:solidFill>
                  <a:schemeClr val="tx1"/>
                </a:solidFill>
              </a:rPr>
              <a:t>Dueño del </a:t>
            </a:r>
            <a:r>
              <a:rPr lang="en-US" dirty="0" err="1">
                <a:solidFill>
                  <a:schemeClr val="tx1"/>
                </a:solidFill>
              </a:rPr>
              <a:t>negocio</a:t>
            </a:r>
            <a:endParaRPr lang="en-US" dirty="0">
              <a:solidFill>
                <a:schemeClr val="tx1"/>
              </a:solidFill>
            </a:endParaRPr>
          </a:p>
          <a:p>
            <a:pPr marL="571500" indent="-571500">
              <a:buFont typeface="Arial" panose="020B0604020202020204" pitchFamily="34" charset="0"/>
              <a:buChar char="•"/>
            </a:pPr>
            <a:r>
              <a:rPr lang="en-US" dirty="0">
                <a:solidFill>
                  <a:schemeClr val="tx1"/>
                </a:solidFill>
              </a:rPr>
              <a:t>Mozo</a:t>
            </a:r>
            <a:endParaRPr dirty="0">
              <a:solidFill>
                <a:schemeClr val="tx1"/>
              </a:solidFill>
            </a:endParaRPr>
          </a:p>
        </p:txBody>
      </p:sp>
      <p:pic>
        <p:nvPicPr>
          <p:cNvPr id="1026" name="Picture 2" descr="Vectores de stock de Mozo toma pedido, ilustraciones de Mozo toma ...">
            <a:extLst>
              <a:ext uri="{FF2B5EF4-FFF2-40B4-BE49-F238E27FC236}">
                <a16:creationId xmlns:a16="http://schemas.microsoft.com/office/drawing/2014/main" id="{8ADFDBDC-9500-4723-826F-FF218F737467}"/>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227831" y="4007334"/>
            <a:ext cx="5080624" cy="380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650890"/>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262</TotalTime>
  <Words>3723</Words>
  <Application>Microsoft Office PowerPoint</Application>
  <PresentationFormat>Personalizado</PresentationFormat>
  <Paragraphs>341</Paragraphs>
  <Slides>40</Slides>
  <Notes>10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40</vt:i4>
      </vt:variant>
    </vt:vector>
  </HeadingPairs>
  <TitlesOfParts>
    <vt:vector size="53" baseType="lpstr">
      <vt:lpstr>Arial</vt:lpstr>
      <vt:lpstr>Helvetica Light</vt:lpstr>
      <vt:lpstr>Helvetica Neue</vt:lpstr>
      <vt:lpstr>Helvetica Neue Light</vt:lpstr>
      <vt:lpstr>Helvetica Neue Medium</vt:lpstr>
      <vt:lpstr>Helvetica Neue Thin</vt:lpstr>
      <vt:lpstr>Lato</vt:lpstr>
      <vt:lpstr>Solano Gothic MVB </vt:lpstr>
      <vt:lpstr>Solano Gothic MVB Std Bold</vt:lpstr>
      <vt:lpstr>Zizou Slab</vt:lpstr>
      <vt:lpstr>Zizou Slab Light</vt:lpstr>
      <vt:lpstr>Zizou Slab Medium</vt:lpstr>
      <vt:lpstr>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pcisavel (Velasquez Nuñez, Angel Augusto)</dc:creator>
  <cp:lastModifiedBy>Rafael Ponte</cp:lastModifiedBy>
  <cp:revision>39</cp:revision>
  <dcterms:created xsi:type="dcterms:W3CDTF">2019-03-08T00:44:33Z</dcterms:created>
  <dcterms:modified xsi:type="dcterms:W3CDTF">2020-06-30T00:41:56Z</dcterms:modified>
</cp:coreProperties>
</file>